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11.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presProps.xml" ContentType="application/vnd.openxmlformats-officedocument.presentationml.presPro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871AEE7-969D-4C42-9DE1-79D217B9A9E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2C0404A-2758-4069-B0AF-9A674066A12D}"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F3BA536-AF26-4219-9D4C-C513AD9A3F8B}"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FE73F59-AE57-467A-AB40-0FC9CD43D94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15BA387-1539-4DA4-9A14-34A78EBC923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185D117-231F-433C-BBE1-C9AF80D6D97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A1A61BC-0DEA-4564-B741-ABB41242CCA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E0547D-43DE-4527-A8C2-00BAA32A967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C610024-1087-444C-A384-8189E985198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E97C7FF-6B80-404B-8648-502C51FAF8A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3D7BD01-697A-42E3-BDF5-7020E54DDDF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84B5060-212D-4D20-974F-1243D9E8E7B7}"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3370188-6ABF-44B3-BB51-A823B8895573}"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41" name="Group 2"/>
          <p:cNvGrpSpPr/>
          <p:nvPr/>
        </p:nvGrpSpPr>
        <p:grpSpPr>
          <a:xfrm>
            <a:off x="6097680" y="5590080"/>
            <a:ext cx="14099040" cy="14099040"/>
            <a:chOff x="6097680" y="5590080"/>
            <a:chExt cx="14099040" cy="14099040"/>
          </a:xfrm>
        </p:grpSpPr>
        <p:sp>
          <p:nvSpPr>
            <p:cNvPr id="42" name="Freeform 3"/>
            <p:cNvSpPr/>
            <p:nvPr/>
          </p:nvSpPr>
          <p:spPr>
            <a:xfrm>
              <a:off x="6097680" y="5590080"/>
              <a:ext cx="14099040" cy="140990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sp>
        <p:sp>
          <p:nvSpPr>
            <p:cNvPr id="43" name="TextBox 4"/>
            <p:cNvSpPr/>
            <p:nvPr/>
          </p:nvSpPr>
          <p:spPr>
            <a:xfrm>
              <a:off x="7419240" y="6251040"/>
              <a:ext cx="11455560" cy="12116160"/>
            </a:xfrm>
            <a:prstGeom prst="rect">
              <a:avLst/>
            </a:prstGeom>
            <a:noFill/>
            <a:ln w="0">
              <a:noFill/>
            </a:ln>
          </p:spPr>
          <p:style>
            <a:lnRef idx="0"/>
            <a:fillRef idx="0"/>
            <a:effectRef idx="0"/>
            <a:fontRef idx="minor"/>
          </p:style>
        </p:sp>
      </p:grpSp>
      <p:sp>
        <p:nvSpPr>
          <p:cNvPr id="44" name="TextBox 5"/>
          <p:cNvSpPr/>
          <p:nvPr/>
        </p:nvSpPr>
        <p:spPr>
          <a:xfrm>
            <a:off x="1391400" y="3298680"/>
            <a:ext cx="8015040" cy="3255480"/>
          </a:xfrm>
          <a:prstGeom prst="rect">
            <a:avLst/>
          </a:prstGeom>
          <a:noFill/>
          <a:ln w="0">
            <a:noFill/>
          </a:ln>
        </p:spPr>
        <p:style>
          <a:lnRef idx="0"/>
          <a:fillRef idx="0"/>
          <a:effectRef idx="0"/>
          <a:fontRef idx="minor"/>
        </p:style>
        <p:txBody>
          <a:bodyPr lIns="0" rIns="0" tIns="0" bIns="0" anchor="t">
            <a:spAutoFit/>
          </a:bodyPr>
          <a:p>
            <a:pPr>
              <a:lnSpc>
                <a:spcPts val="12818"/>
              </a:lnSpc>
              <a:buNone/>
            </a:pPr>
            <a:r>
              <a:rPr b="0" lang="en-US" sz="9160" spc="-1" strike="noStrike">
                <a:solidFill>
                  <a:srgbClr val="051d40"/>
                </a:solidFill>
                <a:latin typeface="Open Sans Extra Bold"/>
              </a:rPr>
              <a:t>Pavages de </a:t>
            </a:r>
            <a:endParaRPr b="0" lang="en-US" sz="9160" spc="-1" strike="noStrike">
              <a:latin typeface="Arial"/>
            </a:endParaRPr>
          </a:p>
          <a:p>
            <a:pPr>
              <a:lnSpc>
                <a:spcPts val="12818"/>
              </a:lnSpc>
              <a:buNone/>
            </a:pPr>
            <a:r>
              <a:rPr b="0" lang="en-US" sz="9160" spc="-1" strike="noStrike">
                <a:solidFill>
                  <a:srgbClr val="051d40"/>
                </a:solidFill>
                <a:latin typeface="Open Sans Extra Bold"/>
              </a:rPr>
              <a:t>Polyominos</a:t>
            </a:r>
            <a:endParaRPr b="0" lang="en-US" sz="9160" spc="-1" strike="noStrike">
              <a:latin typeface="Arial"/>
            </a:endParaRPr>
          </a:p>
        </p:txBody>
      </p:sp>
      <p:grpSp>
        <p:nvGrpSpPr>
          <p:cNvPr id="45" name="Group 6"/>
          <p:cNvGrpSpPr/>
          <p:nvPr/>
        </p:nvGrpSpPr>
        <p:grpSpPr>
          <a:xfrm>
            <a:off x="16420320" y="-1717560"/>
            <a:ext cx="3735000" cy="3735000"/>
            <a:chOff x="16420320" y="-1717560"/>
            <a:chExt cx="3735000" cy="3735000"/>
          </a:xfrm>
        </p:grpSpPr>
        <p:sp>
          <p:nvSpPr>
            <p:cNvPr id="46" name="Freeform 7"/>
            <p:cNvSpPr/>
            <p:nvPr/>
          </p:nvSpPr>
          <p:spPr>
            <a:xfrm>
              <a:off x="16420320" y="-1717560"/>
              <a:ext cx="3735000" cy="37350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sp>
        <p:sp>
          <p:nvSpPr>
            <p:cNvPr id="47" name="TextBox 8"/>
            <p:cNvSpPr/>
            <p:nvPr/>
          </p:nvSpPr>
          <p:spPr>
            <a:xfrm>
              <a:off x="16770600" y="-1542600"/>
              <a:ext cx="3034800" cy="3209760"/>
            </a:xfrm>
            <a:prstGeom prst="rect">
              <a:avLst/>
            </a:prstGeom>
            <a:noFill/>
            <a:ln w="0">
              <a:noFill/>
            </a:ln>
          </p:spPr>
          <p:style>
            <a:lnRef idx="0"/>
            <a:fillRef idx="0"/>
            <a:effectRef idx="0"/>
            <a:fontRef idx="minor"/>
          </p:style>
        </p:sp>
      </p:grpSp>
      <p:grpSp>
        <p:nvGrpSpPr>
          <p:cNvPr id="48" name="Group 9"/>
          <p:cNvGrpSpPr/>
          <p:nvPr/>
        </p:nvGrpSpPr>
        <p:grpSpPr>
          <a:xfrm>
            <a:off x="747720" y="-643320"/>
            <a:ext cx="1286640" cy="1286640"/>
            <a:chOff x="747720" y="-643320"/>
            <a:chExt cx="1286640" cy="1286640"/>
          </a:xfrm>
        </p:grpSpPr>
        <p:sp>
          <p:nvSpPr>
            <p:cNvPr id="49" name="Freeform 10"/>
            <p:cNvSpPr/>
            <p:nvPr/>
          </p:nvSpPr>
          <p:spPr>
            <a:xfrm>
              <a:off x="747720" y="-643320"/>
              <a:ext cx="1286640" cy="12866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0">
              <a:noFill/>
            </a:ln>
          </p:spPr>
          <p:style>
            <a:lnRef idx="0"/>
            <a:fillRef idx="0"/>
            <a:effectRef idx="0"/>
            <a:fontRef idx="minor"/>
          </p:style>
        </p:sp>
        <p:sp>
          <p:nvSpPr>
            <p:cNvPr id="50" name="TextBox 11"/>
            <p:cNvSpPr/>
            <p:nvPr/>
          </p:nvSpPr>
          <p:spPr>
            <a:xfrm>
              <a:off x="868680" y="-583200"/>
              <a:ext cx="1045440" cy="1105560"/>
            </a:xfrm>
            <a:prstGeom prst="rect">
              <a:avLst/>
            </a:prstGeom>
            <a:noFill/>
            <a:ln w="0">
              <a:noFill/>
            </a:ln>
          </p:spPr>
          <p:style>
            <a:lnRef idx="0"/>
            <a:fillRef idx="0"/>
            <a:effectRef idx="0"/>
            <a:fontRef idx="minor"/>
          </p:style>
        </p:sp>
      </p:grpSp>
      <p:grpSp>
        <p:nvGrpSpPr>
          <p:cNvPr id="51" name="Group 12"/>
          <p:cNvGrpSpPr/>
          <p:nvPr/>
        </p:nvGrpSpPr>
        <p:grpSpPr>
          <a:xfrm>
            <a:off x="-1929240" y="8389440"/>
            <a:ext cx="3735000" cy="3735000"/>
            <a:chOff x="-1929240" y="8389440"/>
            <a:chExt cx="3735000" cy="3735000"/>
          </a:xfrm>
        </p:grpSpPr>
        <p:sp>
          <p:nvSpPr>
            <p:cNvPr id="52" name="Freeform 13"/>
            <p:cNvSpPr/>
            <p:nvPr/>
          </p:nvSpPr>
          <p:spPr>
            <a:xfrm>
              <a:off x="-1929240" y="8389440"/>
              <a:ext cx="3735000" cy="37350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sp>
        <p:sp>
          <p:nvSpPr>
            <p:cNvPr id="53" name="TextBox 14"/>
            <p:cNvSpPr/>
            <p:nvPr/>
          </p:nvSpPr>
          <p:spPr>
            <a:xfrm>
              <a:off x="-1578960" y="8564760"/>
              <a:ext cx="3034800" cy="3209760"/>
            </a:xfrm>
            <a:prstGeom prst="rect">
              <a:avLst/>
            </a:prstGeom>
            <a:noFill/>
            <a:ln w="0">
              <a:noFill/>
            </a:ln>
          </p:spPr>
          <p:style>
            <a:lnRef idx="0"/>
            <a:fillRef idx="0"/>
            <a:effectRef idx="0"/>
            <a:fontRef idx="minor"/>
          </p:style>
        </p:sp>
      </p:grpSp>
      <p:sp>
        <p:nvSpPr>
          <p:cNvPr id="54" name="Freeform 15"/>
          <p:cNvSpPr/>
          <p:nvPr/>
        </p:nvSpPr>
        <p:spPr>
          <a:xfrm>
            <a:off x="8757360" y="7522560"/>
            <a:ext cx="8779320" cy="1733760"/>
          </a:xfrm>
          <a:custGeom>
            <a:avLst/>
            <a:gdLst/>
            <a:ahLst/>
            <a:rect l="l" t="t" r="r" b="b"/>
            <a:pathLst>
              <a:path w="8779632" h="1733977">
                <a:moveTo>
                  <a:pt x="0" y="0"/>
                </a:moveTo>
                <a:lnTo>
                  <a:pt x="8779632" y="0"/>
                </a:lnTo>
                <a:lnTo>
                  <a:pt x="8779632" y="1733977"/>
                </a:lnTo>
                <a:lnTo>
                  <a:pt x="0" y="1733977"/>
                </a:lnTo>
                <a:lnTo>
                  <a:pt x="0" y="0"/>
                </a:lnTo>
                <a:close/>
              </a:path>
            </a:pathLst>
          </a:custGeom>
          <a:blipFill rotWithShape="0">
            <a:blip r:embed="rId1"/>
            <a:srcRect/>
            <a:stretch/>
          </a:blipFill>
          <a:ln w="0">
            <a:noFill/>
          </a:ln>
        </p:spPr>
        <p:style>
          <a:lnRef idx="0"/>
          <a:fillRef idx="0"/>
          <a:effectRef idx="0"/>
          <a:fontRef idx="minor"/>
        </p:style>
      </p:sp>
      <p:sp>
        <p:nvSpPr>
          <p:cNvPr id="55" name="TextBox 16"/>
          <p:cNvSpPr/>
          <p:nvPr/>
        </p:nvSpPr>
        <p:spPr>
          <a:xfrm>
            <a:off x="1391400" y="6631560"/>
            <a:ext cx="7365600" cy="489960"/>
          </a:xfrm>
          <a:prstGeom prst="rect">
            <a:avLst/>
          </a:prstGeom>
          <a:noFill/>
          <a:ln w="0">
            <a:noFill/>
          </a:ln>
        </p:spPr>
        <p:style>
          <a:lnRef idx="0"/>
          <a:fillRef idx="0"/>
          <a:effectRef idx="0"/>
          <a:fontRef idx="minor"/>
        </p:style>
        <p:txBody>
          <a:bodyPr lIns="0" rIns="0" tIns="0" bIns="0" anchor="t">
            <a:spAutoFit/>
          </a:bodyPr>
          <a:p>
            <a:pPr>
              <a:lnSpc>
                <a:spcPts val="3855"/>
              </a:lnSpc>
              <a:buNone/>
            </a:pPr>
            <a:r>
              <a:rPr b="0" lang="en-US" sz="2760" spc="-55" strike="noStrike">
                <a:solidFill>
                  <a:srgbClr val="051d40"/>
                </a:solidFill>
                <a:latin typeface="Poppins"/>
              </a:rPr>
              <a:t>By: </a:t>
            </a:r>
            <a:r>
              <a:rPr b="0" lang="en-US" sz="2760" spc="-55" strike="noStrike">
                <a:solidFill>
                  <a:srgbClr val="2a6099"/>
                </a:solidFill>
                <a:latin typeface="Poppins"/>
              </a:rPr>
              <a:t>GEOFFROY Damien</a:t>
            </a:r>
            <a:r>
              <a:rPr b="0" lang="en-US" sz="2760" spc="-55" strike="noStrike">
                <a:solidFill>
                  <a:srgbClr val="051d40"/>
                </a:solidFill>
                <a:latin typeface="Poppins"/>
              </a:rPr>
              <a:t> &amp; </a:t>
            </a:r>
            <a:r>
              <a:rPr b="0" lang="en-US" sz="2760" spc="-55" strike="noStrike">
                <a:solidFill>
                  <a:srgbClr val="2a6099"/>
                </a:solidFill>
                <a:latin typeface="Poppins"/>
              </a:rPr>
              <a:t>NGUYEN Viet</a:t>
            </a:r>
            <a:endParaRPr b="0" lang="en-US" sz="2760" spc="-1" strike="noStrike">
              <a:latin typeface="Arial"/>
            </a:endParaRPr>
          </a:p>
        </p:txBody>
      </p:sp>
      <p:grpSp>
        <p:nvGrpSpPr>
          <p:cNvPr id="56" name="Group 17"/>
          <p:cNvGrpSpPr/>
          <p:nvPr/>
        </p:nvGrpSpPr>
        <p:grpSpPr>
          <a:xfrm>
            <a:off x="8573760" y="3143160"/>
            <a:ext cx="9146160" cy="5245920"/>
            <a:chOff x="8573760" y="3143160"/>
            <a:chExt cx="9146160" cy="5245920"/>
          </a:xfrm>
        </p:grpSpPr>
        <p:sp>
          <p:nvSpPr>
            <p:cNvPr id="57" name="Freeform 18"/>
            <p:cNvSpPr/>
            <p:nvPr/>
          </p:nvSpPr>
          <p:spPr>
            <a:xfrm>
              <a:off x="9451440" y="3168000"/>
              <a:ext cx="7392600" cy="4957920"/>
            </a:xfrm>
            <a:custGeom>
              <a:avLst/>
              <a:gdLst/>
              <a:ah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w="0">
              <a:noFill/>
            </a:ln>
          </p:spPr>
          <p:style>
            <a:lnRef idx="0"/>
            <a:fillRef idx="0"/>
            <a:effectRef idx="0"/>
            <a:fontRef idx="minor"/>
          </p:style>
        </p:sp>
        <p:sp>
          <p:nvSpPr>
            <p:cNvPr id="58" name="Freeform 19"/>
            <p:cNvSpPr/>
            <p:nvPr/>
          </p:nvSpPr>
          <p:spPr>
            <a:xfrm>
              <a:off x="8573760" y="3143160"/>
              <a:ext cx="9146160" cy="5205240"/>
            </a:xfrm>
            <a:custGeom>
              <a:avLst/>
              <a:gdLst/>
              <a:ah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w="0">
              <a:noFill/>
            </a:ln>
          </p:spPr>
          <p:style>
            <a:lnRef idx="0"/>
            <a:fillRef idx="0"/>
            <a:effectRef idx="0"/>
            <a:fontRef idx="minor"/>
          </p:style>
        </p:sp>
        <p:sp>
          <p:nvSpPr>
            <p:cNvPr id="59" name="Freeform 20"/>
            <p:cNvSpPr/>
            <p:nvPr/>
          </p:nvSpPr>
          <p:spPr>
            <a:xfrm>
              <a:off x="12539520" y="8127720"/>
              <a:ext cx="1213200" cy="110160"/>
            </a:xfrm>
            <a:custGeom>
              <a:avLst/>
              <a:gdLst/>
              <a:ah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w="0">
              <a:noFill/>
            </a:ln>
          </p:spPr>
          <p:style>
            <a:lnRef idx="0"/>
            <a:fillRef idx="0"/>
            <a:effectRef idx="0"/>
            <a:fontRef idx="minor"/>
          </p:style>
        </p:sp>
        <p:sp>
          <p:nvSpPr>
            <p:cNvPr id="60" name="Freeform 21"/>
            <p:cNvSpPr/>
            <p:nvPr/>
          </p:nvSpPr>
          <p:spPr>
            <a:xfrm>
              <a:off x="8761680" y="8348760"/>
              <a:ext cx="8770680" cy="40320"/>
            </a:xfrm>
            <a:custGeom>
              <a:avLst/>
              <a:gdLst/>
              <a:ah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w="0">
              <a:noFill/>
            </a:ln>
          </p:spPr>
          <p:style>
            <a:lnRef idx="0"/>
            <a:fillRef idx="0"/>
            <a:effectRef idx="0"/>
            <a:fontRef idx="minor"/>
          </p:style>
        </p:sp>
        <p:sp>
          <p:nvSpPr>
            <p:cNvPr id="61" name="Freeform 22"/>
            <p:cNvSpPr/>
            <p:nvPr/>
          </p:nvSpPr>
          <p:spPr>
            <a:xfrm>
              <a:off x="9677160" y="3460320"/>
              <a:ext cx="6938640" cy="4342320"/>
            </a:xfrm>
            <a:custGeom>
              <a:avLst/>
              <a:gdLst/>
              <a:ahLst/>
              <a:rect l="l" t="t" r="r" b="b"/>
              <a:pathLst>
                <a:path w="6055360" h="3789680">
                  <a:moveTo>
                    <a:pt x="0" y="0"/>
                  </a:moveTo>
                  <a:lnTo>
                    <a:pt x="6055360" y="0"/>
                  </a:lnTo>
                  <a:lnTo>
                    <a:pt x="6055360" y="3789680"/>
                  </a:lnTo>
                  <a:lnTo>
                    <a:pt x="0" y="3789680"/>
                  </a:lnTo>
                  <a:close/>
                </a:path>
              </a:pathLst>
            </a:custGeom>
            <a:blipFill rotWithShape="0">
              <a:blip r:embed="rId2"/>
              <a:srcRect/>
              <a:stretch/>
            </a:blip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41" name="Group 2"/>
          <p:cNvGrpSpPr/>
          <p:nvPr/>
        </p:nvGrpSpPr>
        <p:grpSpPr>
          <a:xfrm>
            <a:off x="1213920" y="1444680"/>
            <a:ext cx="4261320" cy="8353080"/>
            <a:chOff x="1213920" y="1444680"/>
            <a:chExt cx="4261320" cy="8353080"/>
          </a:xfrm>
        </p:grpSpPr>
        <p:sp>
          <p:nvSpPr>
            <p:cNvPr id="242" name="Freeform 3"/>
            <p:cNvSpPr/>
            <p:nvPr/>
          </p:nvSpPr>
          <p:spPr>
            <a:xfrm>
              <a:off x="1213920" y="1580760"/>
              <a:ext cx="4261320" cy="8217000"/>
            </a:xfrm>
            <a:custGeom>
              <a:avLst/>
              <a:gdLst/>
              <a:ahLst/>
              <a:rect l="l" t="t" r="r" b="b"/>
              <a:pathLst>
                <a:path w="1193335" h="2301010">
                  <a:moveTo>
                    <a:pt x="0" y="0"/>
                  </a:moveTo>
                  <a:lnTo>
                    <a:pt x="1193335" y="0"/>
                  </a:lnTo>
                  <a:lnTo>
                    <a:pt x="1193335" y="2301010"/>
                  </a:lnTo>
                  <a:lnTo>
                    <a:pt x="0" y="2301010"/>
                  </a:lnTo>
                  <a:close/>
                </a:path>
              </a:pathLst>
            </a:custGeom>
            <a:solidFill>
              <a:srgbClr val="145da0">
                <a:alpha val="96000"/>
              </a:srgbClr>
            </a:solidFill>
            <a:ln w="0">
              <a:noFill/>
            </a:ln>
          </p:spPr>
          <p:style>
            <a:lnRef idx="0"/>
            <a:fillRef idx="0"/>
            <a:effectRef idx="0"/>
            <a:fontRef idx="minor"/>
          </p:style>
        </p:sp>
        <p:sp>
          <p:nvSpPr>
            <p:cNvPr id="243" name="TextBox 4"/>
            <p:cNvSpPr/>
            <p:nvPr/>
          </p:nvSpPr>
          <p:spPr>
            <a:xfrm>
              <a:off x="1213920" y="1444680"/>
              <a:ext cx="4261320" cy="8353080"/>
            </a:xfrm>
            <a:prstGeom prst="rect">
              <a:avLst/>
            </a:prstGeom>
            <a:noFill/>
            <a:ln w="0">
              <a:noFill/>
            </a:ln>
          </p:spPr>
          <p:style>
            <a:lnRef idx="0"/>
            <a:fillRef idx="0"/>
            <a:effectRef idx="0"/>
            <a:fontRef idx="minor"/>
          </p:style>
        </p:sp>
      </p:grpSp>
      <p:grpSp>
        <p:nvGrpSpPr>
          <p:cNvPr id="244" name="Group 5"/>
          <p:cNvGrpSpPr/>
          <p:nvPr/>
        </p:nvGrpSpPr>
        <p:grpSpPr>
          <a:xfrm>
            <a:off x="1213920" y="1444680"/>
            <a:ext cx="4669200" cy="8353080"/>
            <a:chOff x="1213920" y="1444680"/>
            <a:chExt cx="4669200" cy="8353080"/>
          </a:xfrm>
        </p:grpSpPr>
        <p:sp>
          <p:nvSpPr>
            <p:cNvPr id="245" name="Freeform 6"/>
            <p:cNvSpPr/>
            <p:nvPr/>
          </p:nvSpPr>
          <p:spPr>
            <a:xfrm>
              <a:off x="1213920" y="1580760"/>
              <a:ext cx="4669200" cy="8217000"/>
            </a:xfrm>
            <a:custGeom>
              <a:avLst/>
              <a:gdLst/>
              <a:ahLst/>
              <a:rect l="l" t="t" r="r" b="b"/>
              <a:pathLst>
                <a:path w="1307593" h="2301010">
                  <a:moveTo>
                    <a:pt x="0" y="0"/>
                  </a:moveTo>
                  <a:lnTo>
                    <a:pt x="1307593" y="0"/>
                  </a:lnTo>
                  <a:lnTo>
                    <a:pt x="1307593" y="2301010"/>
                  </a:lnTo>
                  <a:lnTo>
                    <a:pt x="0" y="2301010"/>
                  </a:lnTo>
                  <a:close/>
                </a:path>
              </a:pathLst>
            </a:custGeom>
            <a:solidFill>
              <a:srgbClr val="145da0">
                <a:alpha val="49000"/>
              </a:srgbClr>
            </a:solidFill>
            <a:ln w="0">
              <a:noFill/>
            </a:ln>
          </p:spPr>
          <p:style>
            <a:lnRef idx="0"/>
            <a:fillRef idx="0"/>
            <a:effectRef idx="0"/>
            <a:fontRef idx="minor"/>
          </p:style>
        </p:sp>
        <p:sp>
          <p:nvSpPr>
            <p:cNvPr id="246" name="TextBox 7"/>
            <p:cNvSpPr/>
            <p:nvPr/>
          </p:nvSpPr>
          <p:spPr>
            <a:xfrm>
              <a:off x="1213920" y="1444680"/>
              <a:ext cx="4669200" cy="8353080"/>
            </a:xfrm>
            <a:prstGeom prst="rect">
              <a:avLst/>
            </a:prstGeom>
            <a:noFill/>
            <a:ln w="0">
              <a:noFill/>
            </a:ln>
          </p:spPr>
          <p:style>
            <a:lnRef idx="0"/>
            <a:fillRef idx="0"/>
            <a:effectRef idx="0"/>
            <a:fontRef idx="minor"/>
          </p:style>
        </p:sp>
      </p:grpSp>
      <p:grpSp>
        <p:nvGrpSpPr>
          <p:cNvPr id="247" name="Group 8"/>
          <p:cNvGrpSpPr/>
          <p:nvPr/>
        </p:nvGrpSpPr>
        <p:grpSpPr>
          <a:xfrm>
            <a:off x="247320" y="106200"/>
            <a:ext cx="17793000" cy="9938160"/>
            <a:chOff x="247320" y="106200"/>
            <a:chExt cx="17793000" cy="9938160"/>
          </a:xfrm>
        </p:grpSpPr>
        <p:sp>
          <p:nvSpPr>
            <p:cNvPr id="248" name="Freeform 9"/>
            <p:cNvSpPr/>
            <p:nvPr/>
          </p:nvSpPr>
          <p:spPr>
            <a:xfrm>
              <a:off x="247320" y="242280"/>
              <a:ext cx="17793000" cy="9802080"/>
            </a:xfrm>
            <a:custGeom>
              <a:avLst/>
              <a:gdLst/>
              <a:ahLst/>
              <a:rect l="l" t="t" r="r" b="b"/>
              <a:pathLst>
                <a:path w="4982580" h="2744893">
                  <a:moveTo>
                    <a:pt x="0" y="0"/>
                  </a:moveTo>
                  <a:lnTo>
                    <a:pt x="4982580" y="0"/>
                  </a:lnTo>
                  <a:lnTo>
                    <a:pt x="4982580" y="2744893"/>
                  </a:lnTo>
                  <a:lnTo>
                    <a:pt x="0" y="2744893"/>
                  </a:lnTo>
                  <a:close/>
                </a:path>
              </a:pathLst>
            </a:custGeom>
            <a:noFill/>
            <a:ln cap="sq" w="228600">
              <a:solidFill>
                <a:srgbClr val="145da0"/>
              </a:solidFill>
              <a:miter/>
            </a:ln>
          </p:spPr>
          <p:style>
            <a:lnRef idx="0"/>
            <a:fillRef idx="0"/>
            <a:effectRef idx="0"/>
            <a:fontRef idx="minor"/>
          </p:style>
        </p:sp>
        <p:sp>
          <p:nvSpPr>
            <p:cNvPr id="249" name="TextBox 10"/>
            <p:cNvSpPr/>
            <p:nvPr/>
          </p:nvSpPr>
          <p:spPr>
            <a:xfrm>
              <a:off x="247320" y="106200"/>
              <a:ext cx="17793000" cy="9938160"/>
            </a:xfrm>
            <a:prstGeom prst="rect">
              <a:avLst/>
            </a:prstGeom>
            <a:noFill/>
            <a:ln w="0">
              <a:noFill/>
            </a:ln>
          </p:spPr>
          <p:style>
            <a:lnRef idx="0"/>
            <a:fillRef idx="0"/>
            <a:effectRef idx="0"/>
            <a:fontRef idx="minor"/>
          </p:style>
        </p:sp>
      </p:grpSp>
      <p:sp>
        <p:nvSpPr>
          <p:cNvPr id="250" name="Freeform 11"/>
          <p:cNvSpPr/>
          <p:nvPr/>
        </p:nvSpPr>
        <p:spPr>
          <a:xfrm>
            <a:off x="11560680" y="7321320"/>
            <a:ext cx="4459320" cy="940680"/>
          </a:xfrm>
          <a:custGeom>
            <a:avLst/>
            <a:gdLst/>
            <a:ahLst/>
            <a:rect l="l" t="t" r="r" b="b"/>
            <a:pathLst>
              <a:path w="4459562" h="940972">
                <a:moveTo>
                  <a:pt x="0" y="0"/>
                </a:moveTo>
                <a:lnTo>
                  <a:pt x="4459562" y="0"/>
                </a:lnTo>
                <a:lnTo>
                  <a:pt x="4459562" y="940972"/>
                </a:lnTo>
                <a:lnTo>
                  <a:pt x="0" y="940972"/>
                </a:lnTo>
                <a:lnTo>
                  <a:pt x="0" y="0"/>
                </a:lnTo>
                <a:close/>
              </a:path>
            </a:pathLst>
          </a:custGeom>
          <a:blipFill rotWithShape="0">
            <a:blip r:embed="rId1"/>
            <a:srcRect/>
            <a:stretch/>
          </a:blipFill>
          <a:ln w="0">
            <a:noFill/>
          </a:ln>
        </p:spPr>
        <p:style>
          <a:lnRef idx="0"/>
          <a:fillRef idx="0"/>
          <a:effectRef idx="0"/>
          <a:fontRef idx="minor"/>
        </p:style>
      </p:sp>
      <p:grpSp>
        <p:nvGrpSpPr>
          <p:cNvPr id="251" name="Group 12"/>
          <p:cNvGrpSpPr/>
          <p:nvPr/>
        </p:nvGrpSpPr>
        <p:grpSpPr>
          <a:xfrm>
            <a:off x="11492640" y="2732040"/>
            <a:ext cx="4710600" cy="4808160"/>
            <a:chOff x="11492640" y="2732040"/>
            <a:chExt cx="4710600" cy="4808160"/>
          </a:xfrm>
        </p:grpSpPr>
        <p:sp>
          <p:nvSpPr>
            <p:cNvPr id="252" name="Freeform 13"/>
            <p:cNvSpPr/>
            <p:nvPr/>
          </p:nvSpPr>
          <p:spPr>
            <a:xfrm>
              <a:off x="11492640" y="2845080"/>
              <a:ext cx="4710600" cy="4695120"/>
            </a:xfrm>
            <a:custGeom>
              <a:avLst/>
              <a:gdLst/>
              <a:ahLst/>
              <a:rect l="l" t="t" r="r" b="b"/>
              <a:pathLst>
                <a:path w="1587561" h="1582440">
                  <a:moveTo>
                    <a:pt x="41086" y="0"/>
                  </a:moveTo>
                  <a:lnTo>
                    <a:pt x="1546475" y="0"/>
                  </a:lnTo>
                  <a:cubicBezTo>
                    <a:pt x="1569166" y="0"/>
                    <a:pt x="1587561" y="18395"/>
                    <a:pt x="1587561" y="41086"/>
                  </a:cubicBezTo>
                  <a:lnTo>
                    <a:pt x="1587561" y="1541354"/>
                  </a:lnTo>
                  <a:cubicBezTo>
                    <a:pt x="1587561" y="1552251"/>
                    <a:pt x="1583232" y="1562701"/>
                    <a:pt x="1575527" y="1570406"/>
                  </a:cubicBezTo>
                  <a:cubicBezTo>
                    <a:pt x="1567822" y="1578112"/>
                    <a:pt x="1557372" y="1582440"/>
                    <a:pt x="1546475" y="1582440"/>
                  </a:cubicBezTo>
                  <a:lnTo>
                    <a:pt x="41086" y="1582440"/>
                  </a:lnTo>
                  <a:cubicBezTo>
                    <a:pt x="18395" y="1582440"/>
                    <a:pt x="0" y="1564046"/>
                    <a:pt x="0" y="1541354"/>
                  </a:cubicBezTo>
                  <a:lnTo>
                    <a:pt x="0" y="41086"/>
                  </a:lnTo>
                  <a:cubicBezTo>
                    <a:pt x="0" y="18395"/>
                    <a:pt x="18395" y="0"/>
                    <a:pt x="41086" y="0"/>
                  </a:cubicBezTo>
                  <a:close/>
                </a:path>
              </a:pathLst>
            </a:custGeom>
            <a:solidFill>
              <a:srgbClr val="fdfdfd"/>
            </a:solidFill>
            <a:ln cap="rnd" w="38100">
              <a:solidFill>
                <a:srgbClr val="145da0"/>
              </a:solidFill>
              <a:round/>
            </a:ln>
          </p:spPr>
          <p:style>
            <a:lnRef idx="0"/>
            <a:fillRef idx="0"/>
            <a:effectRef idx="0"/>
            <a:fontRef idx="minor"/>
          </p:style>
        </p:sp>
        <p:sp>
          <p:nvSpPr>
            <p:cNvPr id="253" name="TextBox 14"/>
            <p:cNvSpPr/>
            <p:nvPr/>
          </p:nvSpPr>
          <p:spPr>
            <a:xfrm>
              <a:off x="11492640" y="2732040"/>
              <a:ext cx="4710600" cy="4808160"/>
            </a:xfrm>
            <a:prstGeom prst="rect">
              <a:avLst/>
            </a:prstGeom>
            <a:noFill/>
            <a:ln w="0">
              <a:noFill/>
            </a:ln>
          </p:spPr>
          <p:style>
            <a:lnRef idx="0"/>
            <a:fillRef idx="0"/>
            <a:effectRef idx="0"/>
            <a:fontRef idx="minor"/>
          </p:style>
        </p:sp>
      </p:grpSp>
      <p:sp>
        <p:nvSpPr>
          <p:cNvPr id="254" name="AutoShape 15"/>
          <p:cNvSpPr/>
          <p:nvPr/>
        </p:nvSpPr>
        <p:spPr>
          <a:xfrm>
            <a:off x="11492640" y="3869640"/>
            <a:ext cx="4693680" cy="360"/>
          </a:xfrm>
          <a:prstGeom prst="line">
            <a:avLst/>
          </a:prstGeom>
          <a:ln w="38100">
            <a:solidFill>
              <a:srgbClr val="145da0"/>
            </a:solidFill>
            <a:round/>
          </a:ln>
        </p:spPr>
        <p:style>
          <a:lnRef idx="0"/>
          <a:fillRef idx="0"/>
          <a:effectRef idx="0"/>
          <a:fontRef idx="minor"/>
        </p:style>
      </p:sp>
      <p:sp>
        <p:nvSpPr>
          <p:cNvPr id="255" name="AutoShape 16"/>
          <p:cNvSpPr/>
          <p:nvPr/>
        </p:nvSpPr>
        <p:spPr>
          <a:xfrm>
            <a:off x="11492640" y="4511160"/>
            <a:ext cx="4710600" cy="360"/>
          </a:xfrm>
          <a:prstGeom prst="line">
            <a:avLst/>
          </a:prstGeom>
          <a:ln w="38100">
            <a:solidFill>
              <a:srgbClr val="145da0"/>
            </a:solidFill>
            <a:round/>
          </a:ln>
        </p:spPr>
        <p:style>
          <a:lnRef idx="0"/>
          <a:fillRef idx="0"/>
          <a:effectRef idx="0"/>
          <a:fontRef idx="minor"/>
        </p:style>
      </p:sp>
      <p:grpSp>
        <p:nvGrpSpPr>
          <p:cNvPr id="256" name="Group 17"/>
          <p:cNvGrpSpPr/>
          <p:nvPr/>
        </p:nvGrpSpPr>
        <p:grpSpPr>
          <a:xfrm>
            <a:off x="0" y="10056960"/>
            <a:ext cx="83160" cy="229680"/>
            <a:chOff x="0" y="10056960"/>
            <a:chExt cx="83160" cy="229680"/>
          </a:xfrm>
        </p:grpSpPr>
        <p:sp>
          <p:nvSpPr>
            <p:cNvPr id="257" name="Freeform 18"/>
            <p:cNvSpPr/>
            <p:nvPr/>
          </p:nvSpPr>
          <p:spPr>
            <a:xfrm>
              <a:off x="0" y="10201680"/>
              <a:ext cx="83160" cy="84960"/>
            </a:xfrm>
            <a:custGeom>
              <a:avLst/>
              <a:gdLst/>
              <a:ahLst/>
              <a:rect l="l" t="t" r="r" b="b"/>
              <a:pathLst>
                <a:path w="21990" h="22510">
                  <a:moveTo>
                    <a:pt x="0" y="0"/>
                  </a:moveTo>
                  <a:lnTo>
                    <a:pt x="21990" y="0"/>
                  </a:lnTo>
                  <a:lnTo>
                    <a:pt x="21990" y="22510"/>
                  </a:lnTo>
                  <a:lnTo>
                    <a:pt x="0" y="22510"/>
                  </a:lnTo>
                  <a:close/>
                </a:path>
              </a:pathLst>
            </a:custGeom>
            <a:solidFill>
              <a:srgbClr val="ffde59"/>
            </a:solidFill>
            <a:ln w="0">
              <a:noFill/>
            </a:ln>
          </p:spPr>
          <p:style>
            <a:lnRef idx="0"/>
            <a:fillRef idx="0"/>
            <a:effectRef idx="0"/>
            <a:fontRef idx="minor"/>
          </p:style>
        </p:sp>
        <p:sp>
          <p:nvSpPr>
            <p:cNvPr id="258" name="TextBox 19"/>
            <p:cNvSpPr/>
            <p:nvPr/>
          </p:nvSpPr>
          <p:spPr>
            <a:xfrm>
              <a:off x="0" y="10056960"/>
              <a:ext cx="83160" cy="229680"/>
            </a:xfrm>
            <a:prstGeom prst="rect">
              <a:avLst/>
            </a:prstGeom>
            <a:noFill/>
            <a:ln w="0">
              <a:noFill/>
            </a:ln>
          </p:spPr>
          <p:style>
            <a:lnRef idx="0"/>
            <a:fillRef idx="0"/>
            <a:effectRef idx="0"/>
            <a:fontRef idx="minor"/>
          </p:style>
        </p:sp>
      </p:grpSp>
      <p:sp>
        <p:nvSpPr>
          <p:cNvPr id="259" name="Freeform 20"/>
          <p:cNvSpPr/>
          <p:nvPr/>
        </p:nvSpPr>
        <p:spPr>
          <a:xfrm>
            <a:off x="1636560" y="1722960"/>
            <a:ext cx="3415680" cy="7819200"/>
          </a:xfrm>
          <a:custGeom>
            <a:avLst/>
            <a:gdLst/>
            <a:ahLst/>
            <a:rect l="l" t="t" r="r" b="b"/>
            <a:pathLst>
              <a:path w="3415944" h="7819484">
                <a:moveTo>
                  <a:pt x="0" y="0"/>
                </a:moveTo>
                <a:lnTo>
                  <a:pt x="3415944" y="0"/>
                </a:lnTo>
                <a:lnTo>
                  <a:pt x="3415944" y="7819484"/>
                </a:lnTo>
                <a:lnTo>
                  <a:pt x="0" y="7819484"/>
                </a:lnTo>
                <a:lnTo>
                  <a:pt x="0" y="0"/>
                </a:lnTo>
                <a:close/>
              </a:path>
            </a:pathLst>
          </a:custGeom>
          <a:blipFill rotWithShape="0">
            <a:blip r:embed="rId2"/>
            <a:srcRect/>
            <a:stretch/>
          </a:blipFill>
          <a:ln w="0">
            <a:noFill/>
          </a:ln>
        </p:spPr>
        <p:style>
          <a:lnRef idx="0"/>
          <a:fillRef idx="0"/>
          <a:effectRef idx="0"/>
          <a:fontRef idx="minor"/>
        </p:style>
      </p:sp>
      <p:sp>
        <p:nvSpPr>
          <p:cNvPr id="260" name="AutoShape 21"/>
          <p:cNvSpPr/>
          <p:nvPr/>
        </p:nvSpPr>
        <p:spPr>
          <a:xfrm>
            <a:off x="11492640" y="6530400"/>
            <a:ext cx="4710600" cy="360"/>
          </a:xfrm>
          <a:prstGeom prst="line">
            <a:avLst/>
          </a:prstGeom>
          <a:ln w="38100">
            <a:solidFill>
              <a:srgbClr val="145da0"/>
            </a:solidFill>
            <a:round/>
          </a:ln>
        </p:spPr>
        <p:style>
          <a:lnRef idx="0"/>
          <a:fillRef idx="0"/>
          <a:effectRef idx="0"/>
          <a:fontRef idx="minor"/>
        </p:style>
      </p:sp>
      <p:sp>
        <p:nvSpPr>
          <p:cNvPr id="261" name="TextBox 22"/>
          <p:cNvSpPr/>
          <p:nvPr/>
        </p:nvSpPr>
        <p:spPr>
          <a:xfrm>
            <a:off x="8725680" y="2123640"/>
            <a:ext cx="1780200" cy="337320"/>
          </a:xfrm>
          <a:prstGeom prst="rect">
            <a:avLst/>
          </a:prstGeom>
          <a:noFill/>
          <a:ln w="0">
            <a:noFill/>
          </a:ln>
        </p:spPr>
        <p:style>
          <a:lnRef idx="0"/>
          <a:fillRef idx="0"/>
          <a:effectRef idx="0"/>
          <a:fontRef idx="minor"/>
        </p:style>
        <p:txBody>
          <a:bodyPr lIns="0" rIns="0" tIns="0" bIns="0" anchor="t">
            <a:spAutoFit/>
          </a:bodyPr>
          <a:p>
            <a:pPr algn="ctr">
              <a:lnSpc>
                <a:spcPts val="2659"/>
              </a:lnSpc>
              <a:buNone/>
            </a:pPr>
            <a:r>
              <a:rPr b="0" lang="en-US" sz="1900" spc="-1" strike="noStrike">
                <a:solidFill>
                  <a:srgbClr val="000000"/>
                </a:solidFill>
                <a:latin typeface="Open Sans Extra Bold"/>
              </a:rPr>
              <a:t>Entrez `n`</a:t>
            </a:r>
            <a:endParaRPr b="0" lang="en-US" sz="1900" spc="-1" strike="noStrike">
              <a:latin typeface="Arial"/>
            </a:endParaRPr>
          </a:p>
        </p:txBody>
      </p:sp>
      <p:sp>
        <p:nvSpPr>
          <p:cNvPr id="262" name="TextBox 23"/>
          <p:cNvSpPr/>
          <p:nvPr/>
        </p:nvSpPr>
        <p:spPr>
          <a:xfrm>
            <a:off x="5201640" y="816480"/>
            <a:ext cx="7884360" cy="799920"/>
          </a:xfrm>
          <a:prstGeom prst="rect">
            <a:avLst/>
          </a:prstGeom>
          <a:noFill/>
          <a:ln w="0">
            <a:noFill/>
          </a:ln>
        </p:spPr>
        <p:style>
          <a:lnRef idx="0"/>
          <a:fillRef idx="0"/>
          <a:effectRef idx="0"/>
          <a:fontRef idx="minor"/>
        </p:style>
        <p:txBody>
          <a:bodyPr lIns="0" rIns="0" tIns="0" bIns="0" anchor="t">
            <a:spAutoFit/>
          </a:bodyPr>
          <a:p>
            <a:pPr algn="ctr">
              <a:lnSpc>
                <a:spcPts val="6301"/>
              </a:lnSpc>
              <a:buNone/>
              <a:tabLst>
                <a:tab algn="l" pos="0"/>
              </a:tabLst>
            </a:pPr>
            <a:r>
              <a:rPr b="0" lang="en-US" sz="4500" spc="-1" strike="noStrike">
                <a:solidFill>
                  <a:srgbClr val="051d40"/>
                </a:solidFill>
                <a:latin typeface="Open Sans Extra Bold"/>
              </a:rPr>
              <a:t>Gestion des Cubes</a:t>
            </a:r>
            <a:endParaRPr b="0" lang="en-US" sz="4500" spc="-1" strike="noStrike">
              <a:latin typeface="Arial"/>
            </a:endParaRPr>
          </a:p>
        </p:txBody>
      </p:sp>
      <p:sp>
        <p:nvSpPr>
          <p:cNvPr id="263" name="TextBox 24"/>
          <p:cNvSpPr/>
          <p:nvPr/>
        </p:nvSpPr>
        <p:spPr>
          <a:xfrm>
            <a:off x="11838240" y="4024080"/>
            <a:ext cx="4019040" cy="268920"/>
          </a:xfrm>
          <a:prstGeom prst="rect">
            <a:avLst/>
          </a:prstGeom>
          <a:noFill/>
          <a:ln w="0">
            <a:noFill/>
          </a:ln>
        </p:spPr>
        <p:style>
          <a:lnRef idx="0"/>
          <a:fillRef idx="0"/>
          <a:effectRef idx="0"/>
          <a:fontRef idx="minor"/>
        </p:style>
        <p:txBody>
          <a:bodyPr lIns="0" rIns="0" tIns="0" bIns="0" anchor="t">
            <a:spAutoFit/>
          </a:bodyPr>
          <a:p>
            <a:pPr lvl="1" marL="326160" indent="-163080" algn="ctr">
              <a:lnSpc>
                <a:spcPts val="2115"/>
              </a:lnSpc>
              <a:buClr>
                <a:srgbClr val="145da0"/>
              </a:buClr>
              <a:buFont typeface="Arial"/>
              <a:buChar char="•"/>
            </a:pPr>
            <a:r>
              <a:rPr b="0" lang="en-US" sz="1510" spc="-32" strike="noStrike">
                <a:solidFill>
                  <a:srgbClr val="145da0"/>
                </a:solidFill>
                <a:latin typeface="Poppins"/>
              </a:rPr>
              <a:t>Créer le conteneur de popup interactif </a:t>
            </a:r>
            <a:endParaRPr b="0" lang="en-US" sz="1510" spc="-1" strike="noStrike">
              <a:latin typeface="Arial"/>
            </a:endParaRPr>
          </a:p>
        </p:txBody>
      </p:sp>
      <p:sp>
        <p:nvSpPr>
          <p:cNvPr id="264" name="TextBox 25"/>
          <p:cNvSpPr/>
          <p:nvPr/>
        </p:nvSpPr>
        <p:spPr>
          <a:xfrm>
            <a:off x="12045240" y="3153960"/>
            <a:ext cx="3490560" cy="43308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Création d’un cube </a:t>
            </a:r>
            <a:endParaRPr b="0" lang="en-US" sz="2430" spc="-1" strike="noStrike">
              <a:latin typeface="Arial"/>
            </a:endParaRPr>
          </a:p>
        </p:txBody>
      </p:sp>
      <p:sp>
        <p:nvSpPr>
          <p:cNvPr id="265" name="TextBox 26"/>
          <p:cNvSpPr/>
          <p:nvPr/>
        </p:nvSpPr>
        <p:spPr>
          <a:xfrm>
            <a:off x="11564280" y="4616280"/>
            <a:ext cx="4456080" cy="16117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Dessiner l'interface utilisateur :</a:t>
            </a:r>
            <a:endParaRPr b="0" lang="en-US" sz="1510" spc="-1" strike="noStrike">
              <a:latin typeface="Arial"/>
            </a:endParaRPr>
          </a:p>
          <a:p>
            <a:pPr lvl="1" marL="326160" indent="-163080" algn="ctr">
              <a:lnSpc>
                <a:spcPts val="2115"/>
              </a:lnSpc>
              <a:buClr>
                <a:srgbClr val="145da0"/>
              </a:buClr>
              <a:buFont typeface="Arial"/>
              <a:buChar char="•"/>
            </a:pPr>
            <a:r>
              <a:rPr b="0" lang="en-US" sz="1510" spc="-32" strike="noStrike">
                <a:solidFill>
                  <a:srgbClr val="145da0"/>
                </a:solidFill>
                <a:latin typeface="Poppins"/>
              </a:rPr>
              <a:t>champs d'entrée pour le nombre de cubes et les positions</a:t>
            </a:r>
            <a:endParaRPr b="0" lang="en-US" sz="1510" spc="-1" strike="noStrike">
              <a:latin typeface="Arial"/>
            </a:endParaRPr>
          </a:p>
          <a:p>
            <a:pPr lvl="1" marL="326160" indent="-163080" algn="ctr">
              <a:lnSpc>
                <a:spcPts val="2115"/>
              </a:lnSpc>
              <a:buClr>
                <a:srgbClr val="145da0"/>
              </a:buClr>
              <a:buFont typeface="Arial"/>
              <a:buChar char="•"/>
            </a:pPr>
            <a:r>
              <a:rPr b="0" lang="en-US" sz="1510" spc="-32" strike="noStrike">
                <a:solidFill>
                  <a:srgbClr val="145da0"/>
                </a:solidFill>
                <a:latin typeface="Poppins"/>
              </a:rPr>
              <a:t>Création d’ un canvas 3D avec une scène</a:t>
            </a:r>
            <a:endParaRPr b="0" lang="en-US" sz="1510" spc="-1" strike="noStrike">
              <a:latin typeface="Arial"/>
            </a:endParaRPr>
          </a:p>
          <a:p>
            <a:pPr lvl="1" marL="326160" indent="-163080" algn="ctr">
              <a:lnSpc>
                <a:spcPts val="2115"/>
              </a:lnSpc>
              <a:buClr>
                <a:srgbClr val="145da0"/>
              </a:buClr>
              <a:buFont typeface="Arial"/>
              <a:buChar char="•"/>
            </a:pPr>
            <a:r>
              <a:rPr b="0" lang="en-US" sz="1510" spc="-32" strike="noStrike">
                <a:solidFill>
                  <a:srgbClr val="145da0"/>
                </a:solidFill>
                <a:latin typeface="Poppins"/>
              </a:rPr>
              <a:t>Ajout des boutons pour sauvegarder les informations des polycubes et créer</a:t>
            </a:r>
            <a:endParaRPr b="0" lang="en-US" sz="1510" spc="-1" strike="noStrike">
              <a:latin typeface="Arial"/>
            </a:endParaRPr>
          </a:p>
        </p:txBody>
      </p:sp>
      <p:sp>
        <p:nvSpPr>
          <p:cNvPr id="266" name="TextBox 27"/>
          <p:cNvSpPr/>
          <p:nvPr/>
        </p:nvSpPr>
        <p:spPr>
          <a:xfrm>
            <a:off x="11620080" y="6590520"/>
            <a:ext cx="4456080" cy="80604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A Partir d’informations :</a:t>
            </a:r>
            <a:endParaRPr b="0" lang="en-US" sz="1510" spc="-1" strike="noStrike">
              <a:latin typeface="Arial"/>
            </a:endParaRPr>
          </a:p>
          <a:p>
            <a:pPr lvl="1" marL="326160" indent="-163080" algn="ctr">
              <a:lnSpc>
                <a:spcPts val="2115"/>
              </a:lnSpc>
              <a:buClr>
                <a:srgbClr val="145da0"/>
              </a:buClr>
              <a:buFont typeface="Arial"/>
              <a:buChar char="•"/>
            </a:pPr>
            <a:r>
              <a:rPr b="0" lang="en-US" sz="1510" spc="-32" strike="noStrike">
                <a:solidFill>
                  <a:srgbClr val="145da0"/>
                </a:solidFill>
                <a:latin typeface="Poppins"/>
              </a:rPr>
              <a:t>Faire le cube (geométrie, maillage, material)</a:t>
            </a:r>
            <a:endParaRPr b="0" lang="en-US" sz="1510" spc="-1" strike="noStrike">
              <a:latin typeface="Arial"/>
            </a:endParaRPr>
          </a:p>
          <a:p>
            <a:pPr lvl="1" marL="326160" indent="-163080" algn="ctr">
              <a:lnSpc>
                <a:spcPts val="2115"/>
              </a:lnSpc>
              <a:buClr>
                <a:srgbClr val="145da0"/>
              </a:buClr>
              <a:buFont typeface="Arial"/>
              <a:buChar char="•"/>
            </a:pPr>
            <a:r>
              <a:rPr b="0" lang="en-US" sz="1510" spc="-32" strike="noStrike">
                <a:solidFill>
                  <a:srgbClr val="145da0"/>
                </a:solidFill>
                <a:latin typeface="Poppins"/>
              </a:rPr>
              <a:t>Mettre à jour les cube en surbrillance</a:t>
            </a:r>
            <a:endParaRPr b="0" lang="en-US" sz="1510" spc="-1" strike="noStrike">
              <a:latin typeface="Arial"/>
            </a:endParaRPr>
          </a:p>
        </p:txBody>
      </p:sp>
      <p:sp>
        <p:nvSpPr>
          <p:cNvPr id="267" name="TextBox 28"/>
          <p:cNvSpPr/>
          <p:nvPr/>
        </p:nvSpPr>
        <p:spPr>
          <a:xfrm>
            <a:off x="8214480" y="2691720"/>
            <a:ext cx="2664000" cy="621000"/>
          </a:xfrm>
          <a:prstGeom prst="rect">
            <a:avLst/>
          </a:prstGeom>
          <a:noFill/>
          <a:ln w="0">
            <a:noFill/>
          </a:ln>
        </p:spPr>
        <p:style>
          <a:lnRef idx="0"/>
          <a:fillRef idx="0"/>
          <a:effectRef idx="0"/>
          <a:fontRef idx="minor"/>
        </p:style>
        <p:txBody>
          <a:bodyPr lIns="0" rIns="0" tIns="0" bIns="0" anchor="t">
            <a:spAutoFit/>
          </a:bodyPr>
          <a:p>
            <a:pPr algn="ctr">
              <a:lnSpc>
                <a:spcPts val="2446"/>
              </a:lnSpc>
              <a:buNone/>
            </a:pPr>
            <a:r>
              <a:rPr b="0" lang="en-US" sz="1750" spc="-1" strike="noStrike">
                <a:solidFill>
                  <a:srgbClr val="000000"/>
                </a:solidFill>
                <a:latin typeface="Open Sans Extra Bold"/>
              </a:rPr>
              <a:t>placement du polycube</a:t>
            </a:r>
            <a:endParaRPr b="0" lang="en-US" sz="1750" spc="-1" strike="noStrike">
              <a:latin typeface="Arial"/>
            </a:endParaRPr>
          </a:p>
          <a:p>
            <a:pPr algn="ctr">
              <a:lnSpc>
                <a:spcPts val="2446"/>
              </a:lnSpc>
              <a:buNone/>
            </a:pPr>
            <a:r>
              <a:rPr b="0" lang="en-US" sz="1750" spc="-1" strike="noStrike">
                <a:solidFill>
                  <a:srgbClr val="000000"/>
                </a:solidFill>
                <a:latin typeface="Open Sans Extra Bold"/>
              </a:rPr>
              <a:t>sur l’écran d’accueil</a:t>
            </a:r>
            <a:endParaRPr b="0" lang="en-US" sz="1750" spc="-1" strike="noStrike">
              <a:latin typeface="Arial"/>
            </a:endParaRPr>
          </a:p>
        </p:txBody>
      </p:sp>
      <p:sp>
        <p:nvSpPr>
          <p:cNvPr id="268" name="TextBox 29"/>
          <p:cNvSpPr/>
          <p:nvPr/>
        </p:nvSpPr>
        <p:spPr>
          <a:xfrm>
            <a:off x="7573680" y="5144400"/>
            <a:ext cx="3140280" cy="675000"/>
          </a:xfrm>
          <a:prstGeom prst="rect">
            <a:avLst/>
          </a:prstGeom>
          <a:noFill/>
          <a:ln w="0">
            <a:noFill/>
          </a:ln>
        </p:spPr>
        <p:style>
          <a:lnRef idx="0"/>
          <a:fillRef idx="0"/>
          <a:effectRef idx="0"/>
          <a:fontRef idx="minor"/>
        </p:style>
        <p:txBody>
          <a:bodyPr lIns="0" rIns="0" tIns="0" bIns="0" anchor="t">
            <a:spAutoFit/>
          </a:bodyPr>
          <a:p>
            <a:pPr algn="ctr">
              <a:lnSpc>
                <a:spcPts val="2659"/>
              </a:lnSpc>
              <a:buNone/>
            </a:pPr>
            <a:r>
              <a:rPr b="0" lang="en-US" sz="1900" spc="-1" strike="noStrike">
                <a:solidFill>
                  <a:srgbClr val="000000"/>
                </a:solidFill>
                <a:latin typeface="Open Sans Extra Bold"/>
              </a:rPr>
              <a:t>Ecran de prévisualisation</a:t>
            </a:r>
            <a:endParaRPr b="0" lang="en-US" sz="1900" spc="-1" strike="noStrike">
              <a:latin typeface="Arial"/>
            </a:endParaRPr>
          </a:p>
          <a:p>
            <a:pPr algn="ctr">
              <a:lnSpc>
                <a:spcPts val="2659"/>
              </a:lnSpc>
              <a:buNone/>
            </a:pPr>
            <a:r>
              <a:rPr b="0" lang="en-US" sz="1900" spc="-1" strike="noStrike">
                <a:solidFill>
                  <a:srgbClr val="000000"/>
                </a:solidFill>
                <a:latin typeface="Open Sans Extra Bold"/>
              </a:rPr>
              <a:t>montre le style Polycube</a:t>
            </a:r>
            <a:endParaRPr b="0" lang="en-US" sz="1900" spc="-1" strike="noStrike">
              <a:latin typeface="Arial"/>
            </a:endParaRPr>
          </a:p>
        </p:txBody>
      </p:sp>
      <p:sp>
        <p:nvSpPr>
          <p:cNvPr id="269" name="AutoShape 30"/>
          <p:cNvSpPr/>
          <p:nvPr/>
        </p:nvSpPr>
        <p:spPr>
          <a:xfrm>
            <a:off x="3548520" y="2404080"/>
            <a:ext cx="4833360" cy="360"/>
          </a:xfrm>
          <a:prstGeom prst="line">
            <a:avLst/>
          </a:prstGeom>
          <a:ln w="85725">
            <a:solidFill>
              <a:srgbClr val="2895d8"/>
            </a:solidFill>
            <a:round/>
            <a:tailEnd len="sm" type="arrow" w="med"/>
          </a:ln>
        </p:spPr>
        <p:style>
          <a:lnRef idx="0"/>
          <a:fillRef idx="0"/>
          <a:effectRef idx="0"/>
          <a:fontRef idx="minor"/>
        </p:style>
      </p:sp>
      <p:sp>
        <p:nvSpPr>
          <p:cNvPr id="270" name="AutoShape 31"/>
          <p:cNvSpPr/>
          <p:nvPr/>
        </p:nvSpPr>
        <p:spPr>
          <a:xfrm>
            <a:off x="4692240" y="5501880"/>
            <a:ext cx="2381760" cy="360"/>
          </a:xfrm>
          <a:prstGeom prst="line">
            <a:avLst/>
          </a:prstGeom>
          <a:ln w="85725">
            <a:solidFill>
              <a:srgbClr val="2895d8"/>
            </a:solidFill>
            <a:round/>
            <a:tailEnd len="sm" type="arrow" w="med"/>
          </a:ln>
        </p:spPr>
        <p:style>
          <a:lnRef idx="0"/>
          <a:fillRef idx="0"/>
          <a:effectRef idx="0"/>
          <a:fontRef idx="minor"/>
        </p:style>
      </p:sp>
      <p:sp>
        <p:nvSpPr>
          <p:cNvPr id="271" name="AutoShape 32"/>
          <p:cNvSpPr/>
          <p:nvPr/>
        </p:nvSpPr>
        <p:spPr>
          <a:xfrm>
            <a:off x="4692240" y="2961360"/>
            <a:ext cx="3164760" cy="360"/>
          </a:xfrm>
          <a:prstGeom prst="line">
            <a:avLst/>
          </a:prstGeom>
          <a:ln w="85725">
            <a:solidFill>
              <a:srgbClr val="2895d8"/>
            </a:solidFill>
            <a:round/>
            <a:tailEnd len="sm" type="arrow"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72" name="Freeform 2"/>
          <p:cNvSpPr/>
          <p:nvPr/>
        </p:nvSpPr>
        <p:spPr>
          <a:xfrm rot="5400000">
            <a:off x="8990280" y="810360"/>
            <a:ext cx="8541720" cy="8665920"/>
          </a:xfrm>
          <a:custGeom>
            <a:avLst/>
            <a:gdLst/>
            <a:ahLst/>
            <a:rect l="l" t="t" r="r" b="b"/>
            <a:pathLst>
              <a:path w="8541900" h="8666340">
                <a:moveTo>
                  <a:pt x="0" y="0"/>
                </a:moveTo>
                <a:lnTo>
                  <a:pt x="8541901" y="0"/>
                </a:lnTo>
                <a:lnTo>
                  <a:pt x="8541901" y="8666340"/>
                </a:lnTo>
                <a:lnTo>
                  <a:pt x="0" y="8666340"/>
                </a:lnTo>
                <a:lnTo>
                  <a:pt x="0" y="0"/>
                </a:lnTo>
                <a:close/>
              </a:path>
            </a:pathLst>
          </a:custGeom>
          <a:blipFill rotWithShape="0">
            <a:blip r:embed="rId1">
              <a:alphaModFix amt="14000"/>
            </a:blip>
            <a:srcRect/>
            <a:stretch/>
          </a:blipFill>
          <a:ln w="0">
            <a:noFill/>
          </a:ln>
        </p:spPr>
        <p:style>
          <a:lnRef idx="0"/>
          <a:fillRef idx="0"/>
          <a:effectRef idx="0"/>
          <a:fontRef idx="minor"/>
        </p:style>
      </p:sp>
      <p:sp>
        <p:nvSpPr>
          <p:cNvPr id="273" name="Freeform 3"/>
          <p:cNvSpPr/>
          <p:nvPr/>
        </p:nvSpPr>
        <p:spPr>
          <a:xfrm rot="5400000">
            <a:off x="2832840" y="810360"/>
            <a:ext cx="8541720" cy="8665920"/>
          </a:xfrm>
          <a:custGeom>
            <a:avLst/>
            <a:gdLst/>
            <a:ahLst/>
            <a:rect l="l" t="t" r="r" b="b"/>
            <a:pathLst>
              <a:path w="8541900" h="8666340">
                <a:moveTo>
                  <a:pt x="0" y="0"/>
                </a:moveTo>
                <a:lnTo>
                  <a:pt x="8541900" y="0"/>
                </a:lnTo>
                <a:lnTo>
                  <a:pt x="8541900" y="8666340"/>
                </a:lnTo>
                <a:lnTo>
                  <a:pt x="0" y="8666340"/>
                </a:lnTo>
                <a:lnTo>
                  <a:pt x="0" y="0"/>
                </a:lnTo>
                <a:close/>
              </a:path>
            </a:pathLst>
          </a:custGeom>
          <a:blipFill rotWithShape="0">
            <a:blip r:embed="rId2">
              <a:alphaModFix amt="14000"/>
            </a:blip>
            <a:srcRect/>
            <a:stretch/>
          </a:blipFill>
          <a:ln w="0">
            <a:noFill/>
          </a:ln>
        </p:spPr>
        <p:style>
          <a:lnRef idx="0"/>
          <a:fillRef idx="0"/>
          <a:effectRef idx="0"/>
          <a:fontRef idx="minor"/>
        </p:style>
      </p:sp>
      <p:grpSp>
        <p:nvGrpSpPr>
          <p:cNvPr id="274" name="Group 4"/>
          <p:cNvGrpSpPr/>
          <p:nvPr/>
        </p:nvGrpSpPr>
        <p:grpSpPr>
          <a:xfrm>
            <a:off x="3061440" y="2792880"/>
            <a:ext cx="12164760" cy="4556520"/>
            <a:chOff x="3061440" y="2792880"/>
            <a:chExt cx="12164760" cy="4556520"/>
          </a:xfrm>
        </p:grpSpPr>
        <p:sp>
          <p:nvSpPr>
            <p:cNvPr id="275" name="Freeform 5"/>
            <p:cNvSpPr/>
            <p:nvPr/>
          </p:nvSpPr>
          <p:spPr>
            <a:xfrm>
              <a:off x="3061440" y="2937240"/>
              <a:ext cx="12164760" cy="4411800"/>
            </a:xfrm>
            <a:custGeom>
              <a:avLst/>
              <a:gdLst/>
              <a:ahLst/>
              <a:rect l="l" t="t" r="r" b="b"/>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sp>
        <p:sp>
          <p:nvSpPr>
            <p:cNvPr id="276" name="TextBox 6"/>
            <p:cNvSpPr/>
            <p:nvPr/>
          </p:nvSpPr>
          <p:spPr>
            <a:xfrm>
              <a:off x="3061440" y="2792880"/>
              <a:ext cx="12164760" cy="4556520"/>
            </a:xfrm>
            <a:prstGeom prst="rect">
              <a:avLst/>
            </a:prstGeom>
            <a:noFill/>
            <a:ln w="0">
              <a:noFill/>
            </a:ln>
          </p:spPr>
          <p:style>
            <a:lnRef idx="0"/>
            <a:fillRef idx="0"/>
            <a:effectRef idx="0"/>
            <a:fontRef idx="minor"/>
          </p:style>
        </p:sp>
      </p:grpSp>
      <p:sp>
        <p:nvSpPr>
          <p:cNvPr id="277" name="Freeform 7"/>
          <p:cNvSpPr/>
          <p:nvPr/>
        </p:nvSpPr>
        <p:spPr>
          <a:xfrm>
            <a:off x="0" y="0"/>
            <a:ext cx="18287640" cy="10286640"/>
          </a:xfrm>
          <a:custGeom>
            <a:avLst/>
            <a:gdLst/>
            <a:ahLst/>
            <a:rect l="l" t="t" r="r" b="b"/>
            <a:pathLst>
              <a:path w="18288000" h="10287000">
                <a:moveTo>
                  <a:pt x="0" y="0"/>
                </a:moveTo>
                <a:lnTo>
                  <a:pt x="18288000" y="0"/>
                </a:lnTo>
                <a:lnTo>
                  <a:pt x="18288000" y="10287000"/>
                </a:lnTo>
                <a:lnTo>
                  <a:pt x="0" y="10287000"/>
                </a:lnTo>
                <a:lnTo>
                  <a:pt x="0" y="0"/>
                </a:lnTo>
                <a:close/>
              </a:path>
            </a:pathLst>
          </a:custGeom>
          <a:blipFill rotWithShape="0">
            <a:blip r:embed="rId3">
              <a:alphaModFix amt="12000"/>
            </a:blip>
            <a:srcRect/>
            <a:stretch/>
          </a:blipFill>
          <a:ln w="0">
            <a:noFill/>
          </a:ln>
        </p:spPr>
        <p:style>
          <a:lnRef idx="0"/>
          <a:fillRef idx="0"/>
          <a:effectRef idx="0"/>
          <a:fontRef idx="minor"/>
        </p:style>
      </p:sp>
      <p:sp>
        <p:nvSpPr>
          <p:cNvPr id="278" name="TextBox 8"/>
          <p:cNvSpPr/>
          <p:nvPr/>
        </p:nvSpPr>
        <p:spPr>
          <a:xfrm>
            <a:off x="3332880" y="2723760"/>
            <a:ext cx="11622240" cy="4714200"/>
          </a:xfrm>
          <a:prstGeom prst="rect">
            <a:avLst/>
          </a:prstGeom>
          <a:noFill/>
          <a:ln w="0">
            <a:noFill/>
          </a:ln>
        </p:spPr>
        <p:style>
          <a:lnRef idx="0"/>
          <a:fillRef idx="0"/>
          <a:effectRef idx="0"/>
          <a:fontRef idx="minor"/>
        </p:style>
        <p:txBody>
          <a:bodyPr lIns="0" rIns="0" tIns="0" bIns="0" anchor="t">
            <a:spAutoFit/>
          </a:bodyPr>
          <a:p>
            <a:pPr algn="ctr">
              <a:lnSpc>
                <a:spcPts val="18561"/>
              </a:lnSpc>
              <a:buNone/>
              <a:tabLst>
                <a:tab algn="l" pos="0"/>
              </a:tabLst>
            </a:pPr>
            <a:r>
              <a:rPr b="0" lang="en-US" sz="13250" spc="-1" strike="noStrike">
                <a:solidFill>
                  <a:srgbClr val="ffffff"/>
                </a:solidFill>
                <a:latin typeface="Open Sans Extra Bold"/>
              </a:rPr>
              <a:t>TEST DE LA PARTIE 3D</a:t>
            </a:r>
            <a:endParaRPr b="0" lang="en-US" sz="1325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79" name="Freeform 2"/>
          <p:cNvSpPr/>
          <p:nvPr/>
        </p:nvSpPr>
        <p:spPr>
          <a:xfrm rot="5400000">
            <a:off x="8990280" y="810360"/>
            <a:ext cx="8541720" cy="8665920"/>
          </a:xfrm>
          <a:custGeom>
            <a:avLst/>
            <a:gdLst/>
            <a:ahLst/>
            <a:rect l="l" t="t" r="r" b="b"/>
            <a:pathLst>
              <a:path w="8541900" h="8666340">
                <a:moveTo>
                  <a:pt x="0" y="0"/>
                </a:moveTo>
                <a:lnTo>
                  <a:pt x="8541901" y="0"/>
                </a:lnTo>
                <a:lnTo>
                  <a:pt x="8541901" y="8666340"/>
                </a:lnTo>
                <a:lnTo>
                  <a:pt x="0" y="8666340"/>
                </a:lnTo>
                <a:lnTo>
                  <a:pt x="0" y="0"/>
                </a:lnTo>
                <a:close/>
              </a:path>
            </a:pathLst>
          </a:custGeom>
          <a:blipFill rotWithShape="0">
            <a:blip r:embed="rId1">
              <a:alphaModFix amt="14000"/>
            </a:blip>
            <a:srcRect/>
            <a:stretch/>
          </a:blipFill>
          <a:ln w="0">
            <a:noFill/>
          </a:ln>
        </p:spPr>
        <p:style>
          <a:lnRef idx="0"/>
          <a:fillRef idx="0"/>
          <a:effectRef idx="0"/>
          <a:fontRef idx="minor"/>
        </p:style>
      </p:sp>
      <p:sp>
        <p:nvSpPr>
          <p:cNvPr id="280" name="Freeform 3"/>
          <p:cNvSpPr/>
          <p:nvPr/>
        </p:nvSpPr>
        <p:spPr>
          <a:xfrm rot="5400000">
            <a:off x="2832840" y="810360"/>
            <a:ext cx="8541720" cy="8665920"/>
          </a:xfrm>
          <a:custGeom>
            <a:avLst/>
            <a:gdLst/>
            <a:ahLst/>
            <a:rect l="l" t="t" r="r" b="b"/>
            <a:pathLst>
              <a:path w="8541900" h="8666340">
                <a:moveTo>
                  <a:pt x="0" y="0"/>
                </a:moveTo>
                <a:lnTo>
                  <a:pt x="8541900" y="0"/>
                </a:lnTo>
                <a:lnTo>
                  <a:pt x="8541900" y="8666340"/>
                </a:lnTo>
                <a:lnTo>
                  <a:pt x="0" y="8666340"/>
                </a:lnTo>
                <a:lnTo>
                  <a:pt x="0" y="0"/>
                </a:lnTo>
                <a:close/>
              </a:path>
            </a:pathLst>
          </a:custGeom>
          <a:blipFill rotWithShape="0">
            <a:blip r:embed="rId2">
              <a:alphaModFix amt="14000"/>
            </a:blip>
            <a:srcRect/>
            <a:stretch/>
          </a:blipFill>
          <a:ln w="0">
            <a:noFill/>
          </a:ln>
        </p:spPr>
        <p:style>
          <a:lnRef idx="0"/>
          <a:fillRef idx="0"/>
          <a:effectRef idx="0"/>
          <a:fontRef idx="minor"/>
        </p:style>
      </p:sp>
      <p:grpSp>
        <p:nvGrpSpPr>
          <p:cNvPr id="281" name="Group 4"/>
          <p:cNvGrpSpPr/>
          <p:nvPr/>
        </p:nvGrpSpPr>
        <p:grpSpPr>
          <a:xfrm>
            <a:off x="3061440" y="2792880"/>
            <a:ext cx="12164760" cy="4556520"/>
            <a:chOff x="3061440" y="2792880"/>
            <a:chExt cx="12164760" cy="4556520"/>
          </a:xfrm>
        </p:grpSpPr>
        <p:sp>
          <p:nvSpPr>
            <p:cNvPr id="282" name="Freeform 5"/>
            <p:cNvSpPr/>
            <p:nvPr/>
          </p:nvSpPr>
          <p:spPr>
            <a:xfrm>
              <a:off x="3061440" y="2937240"/>
              <a:ext cx="12164760" cy="4411800"/>
            </a:xfrm>
            <a:custGeom>
              <a:avLst/>
              <a:gdLst/>
              <a:ahLst/>
              <a:rect l="l" t="t" r="r" b="b"/>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sp>
        <p:sp>
          <p:nvSpPr>
            <p:cNvPr id="283" name="TextBox 6"/>
            <p:cNvSpPr/>
            <p:nvPr/>
          </p:nvSpPr>
          <p:spPr>
            <a:xfrm>
              <a:off x="3061440" y="2792880"/>
              <a:ext cx="12164760" cy="4556520"/>
            </a:xfrm>
            <a:prstGeom prst="rect">
              <a:avLst/>
            </a:prstGeom>
            <a:noFill/>
            <a:ln w="0">
              <a:noFill/>
            </a:ln>
          </p:spPr>
          <p:style>
            <a:lnRef idx="0"/>
            <a:fillRef idx="0"/>
            <a:effectRef idx="0"/>
            <a:fontRef idx="minor"/>
          </p:style>
        </p:sp>
      </p:grpSp>
      <p:sp>
        <p:nvSpPr>
          <p:cNvPr id="284" name="Freeform 7"/>
          <p:cNvSpPr/>
          <p:nvPr/>
        </p:nvSpPr>
        <p:spPr>
          <a:xfrm>
            <a:off x="0" y="0"/>
            <a:ext cx="18287640" cy="10286640"/>
          </a:xfrm>
          <a:custGeom>
            <a:avLst/>
            <a:gdLst/>
            <a:ahLst/>
            <a:rect l="l" t="t" r="r" b="b"/>
            <a:pathLst>
              <a:path w="18288000" h="10287000">
                <a:moveTo>
                  <a:pt x="0" y="0"/>
                </a:moveTo>
                <a:lnTo>
                  <a:pt x="18288000" y="0"/>
                </a:lnTo>
                <a:lnTo>
                  <a:pt x="18288000" y="10287000"/>
                </a:lnTo>
                <a:lnTo>
                  <a:pt x="0" y="10287000"/>
                </a:lnTo>
                <a:lnTo>
                  <a:pt x="0" y="0"/>
                </a:lnTo>
                <a:close/>
              </a:path>
            </a:pathLst>
          </a:custGeom>
          <a:blipFill rotWithShape="0">
            <a:blip r:embed="rId3">
              <a:alphaModFix amt="12000"/>
            </a:blip>
            <a:srcRect/>
            <a:stretch/>
          </a:blipFill>
          <a:ln w="0">
            <a:noFill/>
          </a:ln>
        </p:spPr>
        <p:style>
          <a:lnRef idx="0"/>
          <a:fillRef idx="0"/>
          <a:effectRef idx="0"/>
          <a:fontRef idx="minor"/>
        </p:style>
      </p:sp>
      <p:sp>
        <p:nvSpPr>
          <p:cNvPr id="285" name="TextBox 8"/>
          <p:cNvSpPr/>
          <p:nvPr/>
        </p:nvSpPr>
        <p:spPr>
          <a:xfrm>
            <a:off x="3332880" y="3878280"/>
            <a:ext cx="11622240" cy="2356920"/>
          </a:xfrm>
          <a:prstGeom prst="rect">
            <a:avLst/>
          </a:prstGeom>
          <a:noFill/>
          <a:ln w="0">
            <a:noFill/>
          </a:ln>
        </p:spPr>
        <p:style>
          <a:lnRef idx="0"/>
          <a:fillRef idx="0"/>
          <a:effectRef idx="0"/>
          <a:fontRef idx="minor"/>
        </p:style>
        <p:txBody>
          <a:bodyPr lIns="0" rIns="0" tIns="0" bIns="0" anchor="t">
            <a:spAutoFit/>
          </a:bodyPr>
          <a:p>
            <a:pPr algn="ctr">
              <a:lnSpc>
                <a:spcPts val="18561"/>
              </a:lnSpc>
              <a:buNone/>
              <a:tabLst>
                <a:tab algn="l" pos="0"/>
              </a:tabLst>
            </a:pPr>
            <a:r>
              <a:rPr b="0" lang="en-US" sz="13250" spc="-1" strike="noStrike">
                <a:solidFill>
                  <a:srgbClr val="ffffff"/>
                </a:solidFill>
                <a:latin typeface="Open Sans Extra Bold"/>
              </a:rPr>
              <a:t>CONCLUSION</a:t>
            </a:r>
            <a:endParaRPr b="0" lang="en-US" sz="1325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286" name="TextBox 2"/>
          <p:cNvSpPr/>
          <p:nvPr/>
        </p:nvSpPr>
        <p:spPr>
          <a:xfrm>
            <a:off x="1028880" y="945720"/>
            <a:ext cx="11048400" cy="5528160"/>
          </a:xfrm>
          <a:prstGeom prst="rect">
            <a:avLst/>
          </a:prstGeom>
          <a:noFill/>
          <a:ln w="0">
            <a:noFill/>
          </a:ln>
        </p:spPr>
        <p:style>
          <a:lnRef idx="0"/>
          <a:fillRef idx="0"/>
          <a:effectRef idx="0"/>
          <a:fontRef idx="minor"/>
        </p:style>
        <p:txBody>
          <a:bodyPr lIns="0" rIns="0" tIns="0" bIns="0" anchor="t">
            <a:spAutoFit/>
          </a:bodyPr>
          <a:p>
            <a:pPr>
              <a:lnSpc>
                <a:spcPts val="14511"/>
              </a:lnSpc>
              <a:buNone/>
              <a:tabLst>
                <a:tab algn="l" pos="0"/>
              </a:tabLst>
            </a:pPr>
            <a:r>
              <a:rPr b="0" lang="en-US" sz="10370" spc="-1" strike="noStrike">
                <a:solidFill>
                  <a:srgbClr val="051d40"/>
                </a:solidFill>
                <a:latin typeface="Open Sans Extra Bold"/>
              </a:rPr>
              <a:t>MERCI POUR VOTRE ECOUTE !</a:t>
            </a:r>
            <a:endParaRPr b="0" lang="en-US" sz="10370" spc="-1" strike="noStrike">
              <a:latin typeface="Arial"/>
            </a:endParaRPr>
          </a:p>
        </p:txBody>
      </p:sp>
      <p:sp>
        <p:nvSpPr>
          <p:cNvPr id="287" name="Freeform 3"/>
          <p:cNvSpPr/>
          <p:nvPr/>
        </p:nvSpPr>
        <p:spPr>
          <a:xfrm>
            <a:off x="12816720" y="968040"/>
            <a:ext cx="5279040" cy="8229240"/>
          </a:xfrm>
          <a:custGeom>
            <a:avLst/>
            <a:gdLst/>
            <a:ahLst/>
            <a:rect l="l" t="t" r="r" b="b"/>
            <a:pathLst>
              <a:path w="5279450" h="8229600">
                <a:moveTo>
                  <a:pt x="0" y="0"/>
                </a:moveTo>
                <a:lnTo>
                  <a:pt x="5279450" y="0"/>
                </a:lnTo>
                <a:lnTo>
                  <a:pt x="5279450" y="8229600"/>
                </a:lnTo>
                <a:lnTo>
                  <a:pt x="0" y="8229600"/>
                </a:lnTo>
                <a:lnTo>
                  <a:pt x="0" y="0"/>
                </a:lnTo>
                <a:close/>
              </a:path>
            </a:pathLst>
          </a:custGeom>
          <a:blipFill rotWithShape="0">
            <a:blip r:embed="rId1"/>
            <a:srcRect/>
            <a:stretch/>
          </a:blipFill>
          <a:ln w="0">
            <a:noFill/>
          </a:ln>
        </p:spPr>
        <p:style>
          <a:lnRef idx="0"/>
          <a:fillRef idx="0"/>
          <a:effectRef idx="0"/>
          <a:fontRef idx="minor"/>
        </p:style>
      </p:sp>
      <p:grpSp>
        <p:nvGrpSpPr>
          <p:cNvPr id="288" name="Group 4"/>
          <p:cNvGrpSpPr/>
          <p:nvPr/>
        </p:nvGrpSpPr>
        <p:grpSpPr>
          <a:xfrm>
            <a:off x="12816720" y="-144720"/>
            <a:ext cx="5470920" cy="901440"/>
            <a:chOff x="12816720" y="-144720"/>
            <a:chExt cx="5470920" cy="901440"/>
          </a:xfrm>
        </p:grpSpPr>
        <p:sp>
          <p:nvSpPr>
            <p:cNvPr id="289" name="Freeform 5"/>
            <p:cNvSpPr/>
            <p:nvPr/>
          </p:nvSpPr>
          <p:spPr>
            <a:xfrm>
              <a:off x="12816720" y="0"/>
              <a:ext cx="5470920" cy="756720"/>
            </a:xfrm>
            <a:custGeom>
              <a:avLst/>
              <a:gdLst/>
              <a:ahLst/>
              <a:rect l="l" t="t" r="r" b="b"/>
              <a:pathLst>
                <a:path w="1441011" h="199364">
                  <a:moveTo>
                    <a:pt x="0" y="0"/>
                  </a:moveTo>
                  <a:lnTo>
                    <a:pt x="1441011" y="0"/>
                  </a:lnTo>
                  <a:lnTo>
                    <a:pt x="1441011" y="199364"/>
                  </a:lnTo>
                  <a:lnTo>
                    <a:pt x="0" y="199364"/>
                  </a:lnTo>
                  <a:close/>
                </a:path>
              </a:pathLst>
            </a:custGeom>
            <a:solidFill>
              <a:srgbClr val="5b98ba"/>
            </a:solidFill>
            <a:ln w="0">
              <a:noFill/>
            </a:ln>
          </p:spPr>
          <p:style>
            <a:lnRef idx="0"/>
            <a:fillRef idx="0"/>
            <a:effectRef idx="0"/>
            <a:fontRef idx="minor"/>
          </p:style>
        </p:sp>
        <p:sp>
          <p:nvSpPr>
            <p:cNvPr id="290" name="TextBox 6"/>
            <p:cNvSpPr/>
            <p:nvPr/>
          </p:nvSpPr>
          <p:spPr>
            <a:xfrm>
              <a:off x="12816720" y="-144720"/>
              <a:ext cx="5470920" cy="901080"/>
            </a:xfrm>
            <a:prstGeom prst="rect">
              <a:avLst/>
            </a:prstGeom>
            <a:noFill/>
            <a:ln w="0">
              <a:noFill/>
            </a:ln>
          </p:spPr>
          <p:style>
            <a:lnRef idx="0"/>
            <a:fillRef idx="0"/>
            <a:effectRef idx="0"/>
            <a:fontRef idx="minor"/>
          </p:style>
        </p:sp>
      </p:grpSp>
      <p:grpSp>
        <p:nvGrpSpPr>
          <p:cNvPr id="291" name="Group 7"/>
          <p:cNvGrpSpPr/>
          <p:nvPr/>
        </p:nvGrpSpPr>
        <p:grpSpPr>
          <a:xfrm>
            <a:off x="12816720" y="9385560"/>
            <a:ext cx="5470920" cy="901080"/>
            <a:chOff x="12816720" y="9385560"/>
            <a:chExt cx="5470920" cy="901080"/>
          </a:xfrm>
        </p:grpSpPr>
        <p:sp>
          <p:nvSpPr>
            <p:cNvPr id="292" name="Freeform 8"/>
            <p:cNvSpPr/>
            <p:nvPr/>
          </p:nvSpPr>
          <p:spPr>
            <a:xfrm>
              <a:off x="12816720" y="9529920"/>
              <a:ext cx="5470920" cy="756720"/>
            </a:xfrm>
            <a:custGeom>
              <a:avLst/>
              <a:gdLst/>
              <a:ahLst/>
              <a:rect l="l" t="t" r="r" b="b"/>
              <a:pathLst>
                <a:path w="1441011" h="199364">
                  <a:moveTo>
                    <a:pt x="0" y="0"/>
                  </a:moveTo>
                  <a:lnTo>
                    <a:pt x="1441011" y="0"/>
                  </a:lnTo>
                  <a:lnTo>
                    <a:pt x="1441011" y="199364"/>
                  </a:lnTo>
                  <a:lnTo>
                    <a:pt x="0" y="199364"/>
                  </a:lnTo>
                  <a:close/>
                </a:path>
              </a:pathLst>
            </a:custGeom>
            <a:solidFill>
              <a:srgbClr val="5b98ba"/>
            </a:solidFill>
            <a:ln w="0">
              <a:noFill/>
            </a:ln>
          </p:spPr>
          <p:style>
            <a:lnRef idx="0"/>
            <a:fillRef idx="0"/>
            <a:effectRef idx="0"/>
            <a:fontRef idx="minor"/>
          </p:style>
        </p:sp>
        <p:sp>
          <p:nvSpPr>
            <p:cNvPr id="293" name="TextBox 9"/>
            <p:cNvSpPr/>
            <p:nvPr/>
          </p:nvSpPr>
          <p:spPr>
            <a:xfrm>
              <a:off x="12816720" y="9385560"/>
              <a:ext cx="5470920" cy="901080"/>
            </a:xfrm>
            <a:prstGeom prst="rect">
              <a:avLst/>
            </a:prstGeom>
            <a:noFill/>
            <a:ln w="0">
              <a:noFill/>
            </a:ln>
          </p:spPr>
          <p:style>
            <a:lnRef idx="0"/>
            <a:fillRef idx="0"/>
            <a:effectRef idx="0"/>
            <a:fontRef idx="minor"/>
          </p:style>
        </p:sp>
      </p:grpSp>
      <p:sp>
        <p:nvSpPr>
          <p:cNvPr id="294" name="Freeform 10"/>
          <p:cNvSpPr/>
          <p:nvPr/>
        </p:nvSpPr>
        <p:spPr>
          <a:xfrm>
            <a:off x="-4925520" y="3609720"/>
            <a:ext cx="9392400" cy="9529200"/>
          </a:xfrm>
          <a:custGeom>
            <a:avLst/>
            <a:gdLst/>
            <a:ahLst/>
            <a:rect l="l" t="t" r="r" b="b"/>
            <a:pathLst>
              <a:path w="9392643" h="9529477">
                <a:moveTo>
                  <a:pt x="0" y="0"/>
                </a:moveTo>
                <a:lnTo>
                  <a:pt x="9392643" y="0"/>
                </a:lnTo>
                <a:lnTo>
                  <a:pt x="9392643" y="9529476"/>
                </a:lnTo>
                <a:lnTo>
                  <a:pt x="0" y="9529476"/>
                </a:lnTo>
                <a:lnTo>
                  <a:pt x="0" y="0"/>
                </a:lnTo>
                <a:close/>
              </a:path>
            </a:pathLst>
          </a:custGeom>
          <a:blipFill rotWithShape="0">
            <a:blip r:embed="rId2">
              <a:alphaModFix amt="20000"/>
            </a:blip>
            <a:srcRect/>
            <a:stretch/>
          </a:blipFill>
          <a:ln w="0">
            <a:noFill/>
          </a:ln>
        </p:spPr>
        <p:style>
          <a:lnRef idx="0"/>
          <a:fillRef idx="0"/>
          <a:effectRef idx="0"/>
          <a:fontRef idx="minor"/>
        </p:style>
      </p:sp>
      <p:sp>
        <p:nvSpPr>
          <p:cNvPr id="295" name="Freeform 11"/>
          <p:cNvSpPr/>
          <p:nvPr/>
        </p:nvSpPr>
        <p:spPr>
          <a:xfrm>
            <a:off x="12816720" y="4766760"/>
            <a:ext cx="5470920" cy="4430160"/>
          </a:xfrm>
          <a:custGeom>
            <a:avLst/>
            <a:gdLst/>
            <a:ahLst/>
            <a:rect l="l" t="t" r="r" b="b"/>
            <a:pathLst>
              <a:path w="5471337" h="4430624">
                <a:moveTo>
                  <a:pt x="0" y="0"/>
                </a:moveTo>
                <a:lnTo>
                  <a:pt x="5471337" y="0"/>
                </a:lnTo>
                <a:lnTo>
                  <a:pt x="5471337" y="4430624"/>
                </a:lnTo>
                <a:lnTo>
                  <a:pt x="0" y="4430624"/>
                </a:lnTo>
                <a:lnTo>
                  <a:pt x="0" y="0"/>
                </a:lnTo>
                <a:close/>
              </a:path>
            </a:pathLst>
          </a:custGeom>
          <a:blipFill rotWithShape="0">
            <a:blip r:embed="rId3"/>
            <a:srcRect/>
            <a:stretch/>
          </a:blipFill>
          <a:ln w="0">
            <a:noFill/>
          </a:ln>
        </p:spPr>
        <p:style>
          <a:lnRef idx="0"/>
          <a:fillRef idx="0"/>
          <a:effectRef idx="0"/>
          <a:fontRef idx="minor"/>
        </p:style>
      </p:sp>
      <p:sp>
        <p:nvSpPr>
          <p:cNvPr id="296" name="Freeform 12"/>
          <p:cNvSpPr/>
          <p:nvPr/>
        </p:nvSpPr>
        <p:spPr>
          <a:xfrm>
            <a:off x="12816720" y="887400"/>
            <a:ext cx="5470920" cy="3879000"/>
          </a:xfrm>
          <a:custGeom>
            <a:avLst/>
            <a:gdLst/>
            <a:ahLst/>
            <a:rect l="l" t="t" r="r" b="b"/>
            <a:pathLst>
              <a:path w="5471337" h="3879493">
                <a:moveTo>
                  <a:pt x="0" y="0"/>
                </a:moveTo>
                <a:lnTo>
                  <a:pt x="5471337" y="0"/>
                </a:lnTo>
                <a:lnTo>
                  <a:pt x="5471337" y="3879493"/>
                </a:lnTo>
                <a:lnTo>
                  <a:pt x="0" y="3879493"/>
                </a:lnTo>
                <a:lnTo>
                  <a:pt x="0" y="0"/>
                </a:lnTo>
                <a:close/>
              </a:path>
            </a:pathLst>
          </a:custGeom>
          <a:blipFill rotWithShape="0">
            <a:blip r:embed="rId4"/>
            <a:srcRect/>
            <a:stretch/>
          </a:blipFill>
          <a:ln w="0">
            <a:noFill/>
          </a:ln>
        </p:spPr>
        <p:style>
          <a:lnRef idx="0"/>
          <a:fillRef idx="0"/>
          <a:effectRef idx="0"/>
          <a:fontRef idx="minor"/>
        </p:style>
      </p:sp>
      <p:sp>
        <p:nvSpPr>
          <p:cNvPr id="297" name="TextBox 13"/>
          <p:cNvSpPr/>
          <p:nvPr/>
        </p:nvSpPr>
        <p:spPr>
          <a:xfrm>
            <a:off x="8229600" y="5257800"/>
            <a:ext cx="3747240" cy="3086280"/>
          </a:xfrm>
          <a:prstGeom prst="rect">
            <a:avLst/>
          </a:prstGeom>
          <a:noFill/>
          <a:ln w="0">
            <a:noFill/>
          </a:ln>
        </p:spPr>
        <p:style>
          <a:lnRef idx="0"/>
          <a:fillRef idx="0"/>
          <a:effectRef idx="0"/>
          <a:fontRef idx="minor"/>
        </p:style>
        <p:txBody>
          <a:bodyPr lIns="0" rIns="0" tIns="0" bIns="0" anchor="t">
            <a:spAutoFit/>
          </a:bodyPr>
          <a:p>
            <a:pPr>
              <a:lnSpc>
                <a:spcPts val="4051"/>
              </a:lnSpc>
              <a:buNone/>
            </a:pPr>
            <a:r>
              <a:rPr b="0" lang="en-US" sz="2890" spc="-58" strike="noStrike">
                <a:solidFill>
                  <a:srgbClr val="145da0"/>
                </a:solidFill>
                <a:latin typeface="Poppins"/>
              </a:rPr>
              <a:t>Étudiants: </a:t>
            </a:r>
            <a:endParaRPr b="0" lang="en-US" sz="2890" spc="-1" strike="noStrike">
              <a:latin typeface="Arial"/>
            </a:endParaRPr>
          </a:p>
          <a:p>
            <a:pPr>
              <a:lnSpc>
                <a:spcPts val="4051"/>
              </a:lnSpc>
              <a:buNone/>
            </a:pPr>
            <a:r>
              <a:rPr b="0" lang="en-US" sz="2890" spc="-58" strike="noStrike">
                <a:solidFill>
                  <a:srgbClr val="145da0"/>
                </a:solidFill>
                <a:latin typeface="Poppins"/>
              </a:rPr>
              <a:t>GEOFFROY Damien</a:t>
            </a:r>
            <a:endParaRPr b="0" lang="en-US" sz="2890" spc="-1" strike="noStrike">
              <a:latin typeface="Arial"/>
            </a:endParaRPr>
          </a:p>
          <a:p>
            <a:pPr>
              <a:lnSpc>
                <a:spcPts val="4051"/>
              </a:lnSpc>
              <a:buNone/>
            </a:pPr>
            <a:r>
              <a:rPr b="0" lang="en-US" sz="2890" spc="-58" strike="noStrike">
                <a:solidFill>
                  <a:srgbClr val="145da0"/>
                </a:solidFill>
                <a:latin typeface="Poppins"/>
              </a:rPr>
              <a:t>NGUYEN Viet </a:t>
            </a:r>
            <a:endParaRPr b="0" lang="en-US" sz="2890" spc="-1" strike="noStrike">
              <a:latin typeface="Arial"/>
            </a:endParaRPr>
          </a:p>
          <a:p>
            <a:pPr>
              <a:lnSpc>
                <a:spcPts val="4051"/>
              </a:lnSpc>
              <a:buNone/>
            </a:pPr>
            <a:endParaRPr b="0" lang="en-US" sz="1800" spc="-1" strike="noStrike">
              <a:latin typeface="Arial"/>
            </a:endParaRPr>
          </a:p>
          <a:p>
            <a:pPr>
              <a:lnSpc>
                <a:spcPts val="4051"/>
              </a:lnSpc>
              <a:buNone/>
            </a:pPr>
            <a:r>
              <a:rPr b="0" lang="en-US" sz="2890" spc="-58" strike="noStrike">
                <a:solidFill>
                  <a:srgbClr val="145da0"/>
                </a:solidFill>
                <a:latin typeface="Poppins"/>
              </a:rPr>
              <a:t>Tuteur : </a:t>
            </a:r>
            <a:endParaRPr b="0" lang="en-US" sz="2890" spc="-1" strike="noStrike">
              <a:latin typeface="Arial"/>
            </a:endParaRPr>
          </a:p>
          <a:p>
            <a:pPr>
              <a:lnSpc>
                <a:spcPts val="4051"/>
              </a:lnSpc>
              <a:buNone/>
              <a:tabLst>
                <a:tab algn="l" pos="0"/>
              </a:tabLst>
            </a:pPr>
            <a:r>
              <a:rPr b="0" lang="en-US" sz="2890" spc="-58" strike="noStrike">
                <a:solidFill>
                  <a:srgbClr val="145da0"/>
                </a:solidFill>
                <a:latin typeface="Poppins"/>
              </a:rPr>
              <a:t>N. Jouandeau </a:t>
            </a:r>
            <a:endParaRPr b="0" lang="en-US" sz="289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62" name="Group 2"/>
          <p:cNvGrpSpPr/>
          <p:nvPr/>
        </p:nvGrpSpPr>
        <p:grpSpPr>
          <a:xfrm>
            <a:off x="14517720" y="-460080"/>
            <a:ext cx="3963960" cy="11062080"/>
            <a:chOff x="14517720" y="-460080"/>
            <a:chExt cx="3963960" cy="11062080"/>
          </a:xfrm>
        </p:grpSpPr>
        <p:sp>
          <p:nvSpPr>
            <p:cNvPr id="63" name="Freeform 3"/>
            <p:cNvSpPr/>
            <p:nvPr/>
          </p:nvSpPr>
          <p:spPr>
            <a:xfrm>
              <a:off x="14517720" y="-315360"/>
              <a:ext cx="3963960" cy="10917360"/>
            </a:xfrm>
            <a:custGeom>
              <a:avLst/>
              <a:gdLst/>
              <a:ahLst/>
              <a:rect l="l" t="t" r="r" b="b"/>
              <a:pathLst>
                <a:path w="1044090" h="2875472">
                  <a:moveTo>
                    <a:pt x="0" y="0"/>
                  </a:moveTo>
                  <a:lnTo>
                    <a:pt x="1044090" y="0"/>
                  </a:lnTo>
                  <a:lnTo>
                    <a:pt x="1044090" y="2875472"/>
                  </a:lnTo>
                  <a:lnTo>
                    <a:pt x="0" y="2875472"/>
                  </a:lnTo>
                  <a:close/>
                </a:path>
              </a:pathLst>
            </a:custGeom>
            <a:solidFill>
              <a:srgbClr val="145da0"/>
            </a:solidFill>
            <a:ln w="0">
              <a:noFill/>
            </a:ln>
          </p:spPr>
          <p:style>
            <a:lnRef idx="0"/>
            <a:fillRef idx="0"/>
            <a:effectRef idx="0"/>
            <a:fontRef idx="minor"/>
          </p:style>
        </p:sp>
        <p:sp>
          <p:nvSpPr>
            <p:cNvPr id="64" name="TextBox 4"/>
            <p:cNvSpPr/>
            <p:nvPr/>
          </p:nvSpPr>
          <p:spPr>
            <a:xfrm>
              <a:off x="14517720" y="-460080"/>
              <a:ext cx="3963960" cy="11062080"/>
            </a:xfrm>
            <a:prstGeom prst="rect">
              <a:avLst/>
            </a:prstGeom>
            <a:noFill/>
            <a:ln w="0">
              <a:noFill/>
            </a:ln>
          </p:spPr>
          <p:style>
            <a:lnRef idx="0"/>
            <a:fillRef idx="0"/>
            <a:effectRef idx="0"/>
            <a:fontRef idx="minor"/>
          </p:style>
        </p:sp>
      </p:grpSp>
      <p:sp>
        <p:nvSpPr>
          <p:cNvPr id="65" name="TextBox 5"/>
          <p:cNvSpPr/>
          <p:nvPr/>
        </p:nvSpPr>
        <p:spPr>
          <a:xfrm>
            <a:off x="3663000" y="2543040"/>
            <a:ext cx="6759720" cy="1301040"/>
          </a:xfrm>
          <a:prstGeom prst="rect">
            <a:avLst/>
          </a:prstGeom>
          <a:noFill/>
          <a:ln w="0">
            <a:noFill/>
          </a:ln>
        </p:spPr>
        <p:style>
          <a:lnRef idx="0"/>
          <a:fillRef idx="0"/>
          <a:effectRef idx="0"/>
          <a:fontRef idx="minor"/>
        </p:style>
        <p:txBody>
          <a:bodyPr lIns="0" rIns="0" tIns="0" bIns="0" anchor="t">
            <a:spAutoFit/>
          </a:bodyPr>
          <a:p>
            <a:pPr>
              <a:lnSpc>
                <a:spcPts val="10247"/>
              </a:lnSpc>
              <a:buNone/>
            </a:pPr>
            <a:r>
              <a:rPr b="0" lang="en-US" sz="7319" spc="-1" strike="noStrike">
                <a:solidFill>
                  <a:srgbClr val="051d40"/>
                </a:solidFill>
                <a:latin typeface="Open Sans Extra Bold"/>
              </a:rPr>
              <a:t>Sommaire</a:t>
            </a:r>
            <a:endParaRPr b="0" lang="en-US" sz="7319" spc="-1" strike="noStrike">
              <a:latin typeface="Arial"/>
            </a:endParaRPr>
          </a:p>
        </p:txBody>
      </p:sp>
      <p:grpSp>
        <p:nvGrpSpPr>
          <p:cNvPr id="66" name="Group 6"/>
          <p:cNvGrpSpPr/>
          <p:nvPr/>
        </p:nvGrpSpPr>
        <p:grpSpPr>
          <a:xfrm>
            <a:off x="-1867680" y="-1614240"/>
            <a:ext cx="3735000" cy="3735000"/>
            <a:chOff x="-1867680" y="-1614240"/>
            <a:chExt cx="3735000" cy="3735000"/>
          </a:xfrm>
        </p:grpSpPr>
        <p:sp>
          <p:nvSpPr>
            <p:cNvPr id="67" name="Freeform 7"/>
            <p:cNvSpPr/>
            <p:nvPr/>
          </p:nvSpPr>
          <p:spPr>
            <a:xfrm>
              <a:off x="-1867680" y="-1614240"/>
              <a:ext cx="3735000" cy="37350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sp>
        <p:sp>
          <p:nvSpPr>
            <p:cNvPr id="68" name="TextBox 8"/>
            <p:cNvSpPr/>
            <p:nvPr/>
          </p:nvSpPr>
          <p:spPr>
            <a:xfrm>
              <a:off x="-1517400" y="-1439280"/>
              <a:ext cx="3034800" cy="3209760"/>
            </a:xfrm>
            <a:prstGeom prst="rect">
              <a:avLst/>
            </a:prstGeom>
            <a:noFill/>
            <a:ln w="0">
              <a:noFill/>
            </a:ln>
          </p:spPr>
          <p:style>
            <a:lnRef idx="0"/>
            <a:fillRef idx="0"/>
            <a:effectRef idx="0"/>
            <a:fontRef idx="minor"/>
          </p:style>
        </p:sp>
      </p:grpSp>
      <p:sp>
        <p:nvSpPr>
          <p:cNvPr id="69" name="Freeform 9"/>
          <p:cNvSpPr/>
          <p:nvPr/>
        </p:nvSpPr>
        <p:spPr>
          <a:xfrm rot="5400000">
            <a:off x="2912760" y="4374360"/>
            <a:ext cx="510480" cy="452880"/>
          </a:xfrm>
          <a:custGeom>
            <a:avLst/>
            <a:gdLst/>
            <a:ahLst/>
            <a:rect l="l" t="t" r="r" b="b"/>
            <a:pathLst>
              <a:path w="510937" h="453341">
                <a:moveTo>
                  <a:pt x="0" y="0"/>
                </a:moveTo>
                <a:lnTo>
                  <a:pt x="510937" y="0"/>
                </a:lnTo>
                <a:lnTo>
                  <a:pt x="510937" y="453341"/>
                </a:lnTo>
                <a:lnTo>
                  <a:pt x="0" y="453341"/>
                </a:lnTo>
                <a:lnTo>
                  <a:pt x="0" y="0"/>
                </a:lnTo>
                <a:close/>
              </a:path>
            </a:pathLst>
          </a:custGeom>
          <a:blipFill rotWithShape="0">
            <a:blip r:embed="rId1"/>
            <a:srcRect/>
            <a:stretch/>
          </a:blipFill>
          <a:ln w="0">
            <a:noFill/>
          </a:ln>
        </p:spPr>
        <p:style>
          <a:lnRef idx="0"/>
          <a:fillRef idx="0"/>
          <a:effectRef idx="0"/>
          <a:fontRef idx="minor"/>
        </p:style>
      </p:sp>
      <p:sp>
        <p:nvSpPr>
          <p:cNvPr id="70" name="Freeform 10"/>
          <p:cNvSpPr/>
          <p:nvPr/>
        </p:nvSpPr>
        <p:spPr>
          <a:xfrm>
            <a:off x="11796840" y="447120"/>
            <a:ext cx="5972400" cy="9392040"/>
          </a:xfrm>
          <a:custGeom>
            <a:avLst/>
            <a:gdLst/>
            <a:ahLst/>
            <a:rect l="l" t="t" r="r" b="b"/>
            <a:pathLst>
              <a:path w="5972616" h="9392508">
                <a:moveTo>
                  <a:pt x="0" y="0"/>
                </a:moveTo>
                <a:lnTo>
                  <a:pt x="5972616" y="0"/>
                </a:lnTo>
                <a:lnTo>
                  <a:pt x="5972616" y="9392508"/>
                </a:lnTo>
                <a:lnTo>
                  <a:pt x="0" y="9392508"/>
                </a:lnTo>
                <a:lnTo>
                  <a:pt x="0" y="0"/>
                </a:lnTo>
                <a:close/>
              </a:path>
            </a:pathLst>
          </a:custGeom>
          <a:blipFill rotWithShape="0">
            <a:blip r:embed="rId2"/>
            <a:srcRect/>
            <a:stretch/>
          </a:blipFill>
          <a:ln w="0">
            <a:noFill/>
          </a:ln>
        </p:spPr>
        <p:style>
          <a:lnRef idx="0"/>
          <a:fillRef idx="0"/>
          <a:effectRef idx="0"/>
          <a:fontRef idx="minor"/>
        </p:style>
      </p:sp>
      <p:sp>
        <p:nvSpPr>
          <p:cNvPr id="71" name="TextBox 11"/>
          <p:cNvSpPr/>
          <p:nvPr/>
        </p:nvSpPr>
        <p:spPr>
          <a:xfrm>
            <a:off x="3663000" y="4299120"/>
            <a:ext cx="3772800" cy="507600"/>
          </a:xfrm>
          <a:prstGeom prst="rect">
            <a:avLst/>
          </a:prstGeom>
          <a:noFill/>
          <a:ln w="0">
            <a:noFill/>
          </a:ln>
        </p:spPr>
        <p:style>
          <a:lnRef idx="0"/>
          <a:fillRef idx="0"/>
          <a:effectRef idx="0"/>
          <a:fontRef idx="minor"/>
        </p:style>
        <p:txBody>
          <a:bodyPr lIns="0" rIns="0" tIns="0" bIns="0" anchor="t">
            <a:spAutoFit/>
          </a:bodyPr>
          <a:p>
            <a:pPr>
              <a:lnSpc>
                <a:spcPts val="3994"/>
              </a:lnSpc>
              <a:buNone/>
            </a:pPr>
            <a:r>
              <a:rPr b="0" lang="en-US" sz="2850" spc="-58" strike="noStrike">
                <a:solidFill>
                  <a:srgbClr val="051d40"/>
                </a:solidFill>
                <a:latin typeface="Poppins"/>
              </a:rPr>
              <a:t>But du projet</a:t>
            </a:r>
            <a:endParaRPr b="0" lang="en-US" sz="2850" spc="-1" strike="noStrike">
              <a:latin typeface="Arial"/>
            </a:endParaRPr>
          </a:p>
        </p:txBody>
      </p:sp>
      <p:sp>
        <p:nvSpPr>
          <p:cNvPr id="72" name="TextBox 12"/>
          <p:cNvSpPr/>
          <p:nvPr/>
        </p:nvSpPr>
        <p:spPr>
          <a:xfrm>
            <a:off x="8483040" y="4299120"/>
            <a:ext cx="660600" cy="507600"/>
          </a:xfrm>
          <a:prstGeom prst="rect">
            <a:avLst/>
          </a:prstGeom>
          <a:noFill/>
          <a:ln w="0">
            <a:noFill/>
          </a:ln>
        </p:spPr>
        <p:style>
          <a:lnRef idx="0"/>
          <a:fillRef idx="0"/>
          <a:effectRef idx="0"/>
          <a:fontRef idx="minor"/>
        </p:style>
        <p:txBody>
          <a:bodyPr lIns="0" rIns="0" tIns="0" bIns="0" anchor="t">
            <a:spAutoFit/>
          </a:bodyPr>
          <a:p>
            <a:pPr algn="r">
              <a:lnSpc>
                <a:spcPts val="3994"/>
              </a:lnSpc>
              <a:buNone/>
            </a:pPr>
            <a:r>
              <a:rPr b="0" lang="en-US" sz="2850" spc="-58" strike="noStrike">
                <a:solidFill>
                  <a:srgbClr val="051d40"/>
                </a:solidFill>
                <a:latin typeface="Poppins"/>
              </a:rPr>
              <a:t>01</a:t>
            </a:r>
            <a:endParaRPr b="0" lang="en-US" sz="2850" spc="-1" strike="noStrike">
              <a:latin typeface="Arial"/>
            </a:endParaRPr>
          </a:p>
        </p:txBody>
      </p:sp>
      <p:sp>
        <p:nvSpPr>
          <p:cNvPr id="73" name="Freeform 13"/>
          <p:cNvSpPr/>
          <p:nvPr/>
        </p:nvSpPr>
        <p:spPr>
          <a:xfrm rot="5400000">
            <a:off x="2912760" y="4999680"/>
            <a:ext cx="510480" cy="452880"/>
          </a:xfrm>
          <a:custGeom>
            <a:avLst/>
            <a:gdLst/>
            <a:ahLst/>
            <a:rect l="l" t="t" r="r" b="b"/>
            <a:pathLst>
              <a:path w="510937" h="453341">
                <a:moveTo>
                  <a:pt x="0" y="0"/>
                </a:moveTo>
                <a:lnTo>
                  <a:pt x="510937" y="0"/>
                </a:lnTo>
                <a:lnTo>
                  <a:pt x="510937" y="453341"/>
                </a:lnTo>
                <a:lnTo>
                  <a:pt x="0" y="453341"/>
                </a:lnTo>
                <a:lnTo>
                  <a:pt x="0" y="0"/>
                </a:lnTo>
                <a:close/>
              </a:path>
            </a:pathLst>
          </a:custGeom>
          <a:blipFill rotWithShape="0">
            <a:blip r:embed="rId3"/>
            <a:srcRect/>
            <a:stretch/>
          </a:blipFill>
          <a:ln w="0">
            <a:noFill/>
          </a:ln>
        </p:spPr>
        <p:style>
          <a:lnRef idx="0"/>
          <a:fillRef idx="0"/>
          <a:effectRef idx="0"/>
          <a:fontRef idx="minor"/>
        </p:style>
      </p:sp>
      <p:sp>
        <p:nvSpPr>
          <p:cNvPr id="74" name="TextBox 14"/>
          <p:cNvSpPr/>
          <p:nvPr/>
        </p:nvSpPr>
        <p:spPr>
          <a:xfrm>
            <a:off x="3663000" y="4924440"/>
            <a:ext cx="4142520" cy="507600"/>
          </a:xfrm>
          <a:prstGeom prst="rect">
            <a:avLst/>
          </a:prstGeom>
          <a:noFill/>
          <a:ln w="0">
            <a:noFill/>
          </a:ln>
        </p:spPr>
        <p:style>
          <a:lnRef idx="0"/>
          <a:fillRef idx="0"/>
          <a:effectRef idx="0"/>
          <a:fontRef idx="minor"/>
        </p:style>
        <p:txBody>
          <a:bodyPr lIns="0" rIns="0" tIns="0" bIns="0" anchor="t">
            <a:spAutoFit/>
          </a:bodyPr>
          <a:p>
            <a:pPr>
              <a:lnSpc>
                <a:spcPts val="3994"/>
              </a:lnSpc>
              <a:buNone/>
            </a:pPr>
            <a:r>
              <a:rPr b="0" lang="en-US" sz="2850" spc="-58" strike="noStrike">
                <a:solidFill>
                  <a:srgbClr val="051d40"/>
                </a:solidFill>
                <a:latin typeface="Poppins"/>
              </a:rPr>
              <a:t>Les polyominos en 2D </a:t>
            </a:r>
            <a:endParaRPr b="0" lang="en-US" sz="2850" spc="-1" strike="noStrike">
              <a:latin typeface="Arial"/>
            </a:endParaRPr>
          </a:p>
        </p:txBody>
      </p:sp>
      <p:sp>
        <p:nvSpPr>
          <p:cNvPr id="75" name="TextBox 15"/>
          <p:cNvSpPr/>
          <p:nvPr/>
        </p:nvSpPr>
        <p:spPr>
          <a:xfrm>
            <a:off x="8483040" y="4924440"/>
            <a:ext cx="660600" cy="507600"/>
          </a:xfrm>
          <a:prstGeom prst="rect">
            <a:avLst/>
          </a:prstGeom>
          <a:noFill/>
          <a:ln w="0">
            <a:noFill/>
          </a:ln>
        </p:spPr>
        <p:style>
          <a:lnRef idx="0"/>
          <a:fillRef idx="0"/>
          <a:effectRef idx="0"/>
          <a:fontRef idx="minor"/>
        </p:style>
        <p:txBody>
          <a:bodyPr lIns="0" rIns="0" tIns="0" bIns="0" anchor="t">
            <a:spAutoFit/>
          </a:bodyPr>
          <a:p>
            <a:pPr algn="r">
              <a:lnSpc>
                <a:spcPts val="3994"/>
              </a:lnSpc>
              <a:buNone/>
            </a:pPr>
            <a:r>
              <a:rPr b="0" lang="en-US" sz="2850" spc="-58" strike="noStrike">
                <a:solidFill>
                  <a:srgbClr val="051d40"/>
                </a:solidFill>
                <a:latin typeface="Poppins"/>
              </a:rPr>
              <a:t>02</a:t>
            </a:r>
            <a:endParaRPr b="0" lang="en-US" sz="2850" spc="-1" strike="noStrike">
              <a:latin typeface="Arial"/>
            </a:endParaRPr>
          </a:p>
        </p:txBody>
      </p:sp>
      <p:sp>
        <p:nvSpPr>
          <p:cNvPr id="76" name="Freeform 16"/>
          <p:cNvSpPr/>
          <p:nvPr/>
        </p:nvSpPr>
        <p:spPr>
          <a:xfrm rot="5400000">
            <a:off x="2912760" y="5625000"/>
            <a:ext cx="510480" cy="452880"/>
          </a:xfrm>
          <a:custGeom>
            <a:avLst/>
            <a:gdLst/>
            <a:ahLst/>
            <a:rect l="l" t="t" r="r" b="b"/>
            <a:pathLst>
              <a:path w="510937" h="453341">
                <a:moveTo>
                  <a:pt x="0" y="0"/>
                </a:moveTo>
                <a:lnTo>
                  <a:pt x="510937" y="0"/>
                </a:lnTo>
                <a:lnTo>
                  <a:pt x="510937" y="453341"/>
                </a:lnTo>
                <a:lnTo>
                  <a:pt x="0" y="453341"/>
                </a:lnTo>
                <a:lnTo>
                  <a:pt x="0" y="0"/>
                </a:lnTo>
                <a:close/>
              </a:path>
            </a:pathLst>
          </a:custGeom>
          <a:blipFill rotWithShape="0">
            <a:blip r:embed="rId4"/>
            <a:srcRect/>
            <a:stretch/>
          </a:blipFill>
          <a:ln w="0">
            <a:noFill/>
          </a:ln>
        </p:spPr>
        <p:style>
          <a:lnRef idx="0"/>
          <a:fillRef idx="0"/>
          <a:effectRef idx="0"/>
          <a:fontRef idx="minor"/>
        </p:style>
      </p:sp>
      <p:sp>
        <p:nvSpPr>
          <p:cNvPr id="77" name="TextBox 17"/>
          <p:cNvSpPr/>
          <p:nvPr/>
        </p:nvSpPr>
        <p:spPr>
          <a:xfrm>
            <a:off x="3663000" y="5549760"/>
            <a:ext cx="4652280" cy="507600"/>
          </a:xfrm>
          <a:prstGeom prst="rect">
            <a:avLst/>
          </a:prstGeom>
          <a:noFill/>
          <a:ln w="0">
            <a:noFill/>
          </a:ln>
        </p:spPr>
        <p:style>
          <a:lnRef idx="0"/>
          <a:fillRef idx="0"/>
          <a:effectRef idx="0"/>
          <a:fontRef idx="minor"/>
        </p:style>
        <p:txBody>
          <a:bodyPr lIns="0" rIns="0" tIns="0" bIns="0" anchor="t">
            <a:spAutoFit/>
          </a:bodyPr>
          <a:p>
            <a:pPr>
              <a:lnSpc>
                <a:spcPts val="3994"/>
              </a:lnSpc>
              <a:buNone/>
            </a:pPr>
            <a:r>
              <a:rPr b="0" lang="en-US" sz="2850" spc="-58" strike="noStrike">
                <a:solidFill>
                  <a:srgbClr val="051d40"/>
                </a:solidFill>
                <a:latin typeface="Poppins"/>
              </a:rPr>
              <a:t>Les polycubes en 3D</a:t>
            </a:r>
            <a:endParaRPr b="0" lang="en-US" sz="2850" spc="-1" strike="noStrike">
              <a:latin typeface="Arial"/>
            </a:endParaRPr>
          </a:p>
        </p:txBody>
      </p:sp>
      <p:sp>
        <p:nvSpPr>
          <p:cNvPr id="78" name="TextBox 18"/>
          <p:cNvSpPr/>
          <p:nvPr/>
        </p:nvSpPr>
        <p:spPr>
          <a:xfrm>
            <a:off x="8483040" y="5549760"/>
            <a:ext cx="660600" cy="507600"/>
          </a:xfrm>
          <a:prstGeom prst="rect">
            <a:avLst/>
          </a:prstGeom>
          <a:noFill/>
          <a:ln w="0">
            <a:noFill/>
          </a:ln>
        </p:spPr>
        <p:style>
          <a:lnRef idx="0"/>
          <a:fillRef idx="0"/>
          <a:effectRef idx="0"/>
          <a:fontRef idx="minor"/>
        </p:style>
        <p:txBody>
          <a:bodyPr lIns="0" rIns="0" tIns="0" bIns="0" anchor="t">
            <a:spAutoFit/>
          </a:bodyPr>
          <a:p>
            <a:pPr algn="r">
              <a:lnSpc>
                <a:spcPts val="3994"/>
              </a:lnSpc>
              <a:buNone/>
            </a:pPr>
            <a:r>
              <a:rPr b="0" lang="en-US" sz="2850" spc="-58" strike="noStrike">
                <a:solidFill>
                  <a:srgbClr val="051d40"/>
                </a:solidFill>
                <a:latin typeface="Poppins"/>
              </a:rPr>
              <a:t>03</a:t>
            </a:r>
            <a:endParaRPr b="0" lang="en-US" sz="2850" spc="-1" strike="noStrike">
              <a:latin typeface="Arial"/>
            </a:endParaRPr>
          </a:p>
        </p:txBody>
      </p:sp>
      <p:sp>
        <p:nvSpPr>
          <p:cNvPr id="79" name="Freeform 19"/>
          <p:cNvSpPr/>
          <p:nvPr/>
        </p:nvSpPr>
        <p:spPr>
          <a:xfrm rot="5400000">
            <a:off x="2912760" y="6250680"/>
            <a:ext cx="510480" cy="452880"/>
          </a:xfrm>
          <a:custGeom>
            <a:avLst/>
            <a:gdLst/>
            <a:ahLst/>
            <a:rect l="l" t="t" r="r" b="b"/>
            <a:pathLst>
              <a:path w="510937" h="453341">
                <a:moveTo>
                  <a:pt x="0" y="0"/>
                </a:moveTo>
                <a:lnTo>
                  <a:pt x="510937" y="0"/>
                </a:lnTo>
                <a:lnTo>
                  <a:pt x="510937" y="453340"/>
                </a:lnTo>
                <a:lnTo>
                  <a:pt x="0" y="453340"/>
                </a:lnTo>
                <a:lnTo>
                  <a:pt x="0" y="0"/>
                </a:lnTo>
                <a:close/>
              </a:path>
            </a:pathLst>
          </a:custGeom>
          <a:blipFill rotWithShape="0">
            <a:blip r:embed="rId5"/>
            <a:srcRect/>
            <a:stretch/>
          </a:blipFill>
          <a:ln w="0">
            <a:noFill/>
          </a:ln>
        </p:spPr>
        <p:style>
          <a:lnRef idx="0"/>
          <a:fillRef idx="0"/>
          <a:effectRef idx="0"/>
          <a:fontRef idx="minor"/>
        </p:style>
      </p:sp>
      <p:sp>
        <p:nvSpPr>
          <p:cNvPr id="80" name="TextBox 20"/>
          <p:cNvSpPr/>
          <p:nvPr/>
        </p:nvSpPr>
        <p:spPr>
          <a:xfrm>
            <a:off x="3663000" y="6175440"/>
            <a:ext cx="4397400" cy="507600"/>
          </a:xfrm>
          <a:prstGeom prst="rect">
            <a:avLst/>
          </a:prstGeom>
          <a:noFill/>
          <a:ln w="0">
            <a:noFill/>
          </a:ln>
        </p:spPr>
        <p:style>
          <a:lnRef idx="0"/>
          <a:fillRef idx="0"/>
          <a:effectRef idx="0"/>
          <a:fontRef idx="minor"/>
        </p:style>
        <p:txBody>
          <a:bodyPr lIns="0" rIns="0" tIns="0" bIns="0" anchor="t">
            <a:spAutoFit/>
          </a:bodyPr>
          <a:p>
            <a:pPr>
              <a:lnSpc>
                <a:spcPts val="3994"/>
              </a:lnSpc>
              <a:buNone/>
            </a:pPr>
            <a:r>
              <a:rPr b="0" lang="en-US" sz="2850" spc="-58" strike="noStrike">
                <a:solidFill>
                  <a:srgbClr val="051d40"/>
                </a:solidFill>
                <a:latin typeface="Poppins"/>
              </a:rPr>
              <a:t>Conclusion</a:t>
            </a:r>
            <a:endParaRPr b="0" lang="en-US" sz="2850" spc="-1" strike="noStrike">
              <a:latin typeface="Arial"/>
            </a:endParaRPr>
          </a:p>
        </p:txBody>
      </p:sp>
      <p:sp>
        <p:nvSpPr>
          <p:cNvPr id="81" name="TextBox 21"/>
          <p:cNvSpPr/>
          <p:nvPr/>
        </p:nvSpPr>
        <p:spPr>
          <a:xfrm>
            <a:off x="8483040" y="6175440"/>
            <a:ext cx="660600" cy="507600"/>
          </a:xfrm>
          <a:prstGeom prst="rect">
            <a:avLst/>
          </a:prstGeom>
          <a:noFill/>
          <a:ln w="0">
            <a:noFill/>
          </a:ln>
        </p:spPr>
        <p:style>
          <a:lnRef idx="0"/>
          <a:fillRef idx="0"/>
          <a:effectRef idx="0"/>
          <a:fontRef idx="minor"/>
        </p:style>
        <p:txBody>
          <a:bodyPr lIns="0" rIns="0" tIns="0" bIns="0" anchor="t">
            <a:spAutoFit/>
          </a:bodyPr>
          <a:p>
            <a:pPr algn="r">
              <a:lnSpc>
                <a:spcPts val="3994"/>
              </a:lnSpc>
              <a:buNone/>
            </a:pPr>
            <a:r>
              <a:rPr b="0" lang="en-US" sz="2850" spc="-58" strike="noStrike">
                <a:solidFill>
                  <a:srgbClr val="051d40"/>
                </a:solidFill>
                <a:latin typeface="Poppins"/>
              </a:rPr>
              <a:t>04</a:t>
            </a:r>
            <a:endParaRPr b="0" lang="en-US" sz="28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82" name="Freeform 2"/>
          <p:cNvSpPr/>
          <p:nvPr/>
        </p:nvSpPr>
        <p:spPr>
          <a:xfrm>
            <a:off x="0" y="0"/>
            <a:ext cx="18287640" cy="5143320"/>
          </a:xfrm>
          <a:custGeom>
            <a:avLst/>
            <a:gdLst/>
            <a:ahLst/>
            <a:rect l="l" t="t" r="r" b="b"/>
            <a:pathLst>
              <a:path w="18288000" h="5143500">
                <a:moveTo>
                  <a:pt x="0" y="0"/>
                </a:moveTo>
                <a:lnTo>
                  <a:pt x="18288000" y="0"/>
                </a:lnTo>
                <a:lnTo>
                  <a:pt x="18288000" y="5143500"/>
                </a:lnTo>
                <a:lnTo>
                  <a:pt x="0" y="5143500"/>
                </a:lnTo>
                <a:lnTo>
                  <a:pt x="0" y="0"/>
                </a:lnTo>
                <a:close/>
              </a:path>
            </a:pathLst>
          </a:custGeom>
          <a:blipFill rotWithShape="0">
            <a:blip r:embed="rId1"/>
            <a:srcRect/>
            <a:stretch/>
          </a:blipFill>
          <a:ln w="0">
            <a:noFill/>
          </a:ln>
        </p:spPr>
        <p:style>
          <a:lnRef idx="0"/>
          <a:fillRef idx="0"/>
          <a:effectRef idx="0"/>
          <a:fontRef idx="minor"/>
        </p:style>
      </p:sp>
      <p:grpSp>
        <p:nvGrpSpPr>
          <p:cNvPr id="83" name="Group 3"/>
          <p:cNvGrpSpPr/>
          <p:nvPr/>
        </p:nvGrpSpPr>
        <p:grpSpPr>
          <a:xfrm>
            <a:off x="-188280" y="9113760"/>
            <a:ext cx="18475920" cy="1173240"/>
            <a:chOff x="-188280" y="9113760"/>
            <a:chExt cx="18475920" cy="1173240"/>
          </a:xfrm>
        </p:grpSpPr>
        <p:sp>
          <p:nvSpPr>
            <p:cNvPr id="84" name="Freeform 4"/>
            <p:cNvSpPr/>
            <p:nvPr/>
          </p:nvSpPr>
          <p:spPr>
            <a:xfrm>
              <a:off x="-188280" y="9258480"/>
              <a:ext cx="18475920" cy="1028520"/>
            </a:xfrm>
            <a:custGeom>
              <a:avLst/>
              <a:gdLst/>
              <a:ahLst/>
              <a:rect l="l" t="t" r="r" b="b"/>
              <a:pathLst>
                <a:path w="4866164" h="270933">
                  <a:moveTo>
                    <a:pt x="0" y="0"/>
                  </a:moveTo>
                  <a:lnTo>
                    <a:pt x="4866164" y="0"/>
                  </a:lnTo>
                  <a:lnTo>
                    <a:pt x="4866164" y="270933"/>
                  </a:lnTo>
                  <a:lnTo>
                    <a:pt x="0" y="270933"/>
                  </a:lnTo>
                  <a:close/>
                </a:path>
              </a:pathLst>
            </a:custGeom>
            <a:solidFill>
              <a:srgbClr val="5b98ba"/>
            </a:solidFill>
            <a:ln w="0">
              <a:noFill/>
            </a:ln>
          </p:spPr>
          <p:style>
            <a:lnRef idx="0"/>
            <a:fillRef idx="0"/>
            <a:effectRef idx="0"/>
            <a:fontRef idx="minor"/>
          </p:style>
        </p:sp>
        <p:sp>
          <p:nvSpPr>
            <p:cNvPr id="85" name="TextBox 5"/>
            <p:cNvSpPr/>
            <p:nvPr/>
          </p:nvSpPr>
          <p:spPr>
            <a:xfrm>
              <a:off x="-188280" y="9113760"/>
              <a:ext cx="18475920" cy="1172880"/>
            </a:xfrm>
            <a:prstGeom prst="rect">
              <a:avLst/>
            </a:prstGeom>
            <a:noFill/>
            <a:ln w="0">
              <a:noFill/>
            </a:ln>
          </p:spPr>
          <p:style>
            <a:lnRef idx="0"/>
            <a:fillRef idx="0"/>
            <a:effectRef idx="0"/>
            <a:fontRef idx="minor"/>
          </p:style>
        </p:sp>
      </p:grpSp>
      <p:grpSp>
        <p:nvGrpSpPr>
          <p:cNvPr id="86" name="Group 6"/>
          <p:cNvGrpSpPr/>
          <p:nvPr/>
        </p:nvGrpSpPr>
        <p:grpSpPr>
          <a:xfrm>
            <a:off x="3367440" y="2445840"/>
            <a:ext cx="11552400" cy="5927040"/>
            <a:chOff x="3367440" y="2445840"/>
            <a:chExt cx="11552400" cy="5927040"/>
          </a:xfrm>
        </p:grpSpPr>
        <p:sp>
          <p:nvSpPr>
            <p:cNvPr id="87" name="Freeform 7"/>
            <p:cNvSpPr/>
            <p:nvPr/>
          </p:nvSpPr>
          <p:spPr>
            <a:xfrm>
              <a:off x="3367440" y="2590560"/>
              <a:ext cx="11552400" cy="5782320"/>
            </a:xfrm>
            <a:custGeom>
              <a:avLst/>
              <a:gdLst/>
              <a:ahLst/>
              <a:rect l="l" t="t" r="r" b="b"/>
              <a:pathLst>
                <a:path w="3042735" h="1523011">
                  <a:moveTo>
                    <a:pt x="0" y="0"/>
                  </a:moveTo>
                  <a:lnTo>
                    <a:pt x="3042735" y="0"/>
                  </a:lnTo>
                  <a:lnTo>
                    <a:pt x="3042735" y="1523011"/>
                  </a:lnTo>
                  <a:lnTo>
                    <a:pt x="0" y="1523011"/>
                  </a:lnTo>
                  <a:close/>
                </a:path>
              </a:pathLst>
            </a:custGeom>
            <a:solidFill>
              <a:srgbClr val="145da0"/>
            </a:solidFill>
            <a:ln w="0">
              <a:noFill/>
            </a:ln>
          </p:spPr>
          <p:style>
            <a:lnRef idx="0"/>
            <a:fillRef idx="0"/>
            <a:effectRef idx="0"/>
            <a:fontRef idx="minor"/>
          </p:style>
        </p:sp>
        <p:sp>
          <p:nvSpPr>
            <p:cNvPr id="88" name="TextBox 8"/>
            <p:cNvSpPr/>
            <p:nvPr/>
          </p:nvSpPr>
          <p:spPr>
            <a:xfrm>
              <a:off x="3367440" y="2445840"/>
              <a:ext cx="11552400" cy="5927040"/>
            </a:xfrm>
            <a:prstGeom prst="rect">
              <a:avLst/>
            </a:prstGeom>
            <a:noFill/>
            <a:ln w="0">
              <a:noFill/>
            </a:ln>
          </p:spPr>
          <p:style>
            <a:lnRef idx="0"/>
            <a:fillRef idx="0"/>
            <a:effectRef idx="0"/>
            <a:fontRef idx="minor"/>
          </p:style>
        </p:sp>
      </p:grpSp>
      <p:sp>
        <p:nvSpPr>
          <p:cNvPr id="89" name="TextBox 9"/>
          <p:cNvSpPr/>
          <p:nvPr/>
        </p:nvSpPr>
        <p:spPr>
          <a:xfrm>
            <a:off x="3896640" y="4236480"/>
            <a:ext cx="10494000" cy="3758040"/>
          </a:xfrm>
          <a:prstGeom prst="rect">
            <a:avLst/>
          </a:prstGeom>
          <a:noFill/>
          <a:ln w="0">
            <a:noFill/>
          </a:ln>
        </p:spPr>
        <p:style>
          <a:lnRef idx="0"/>
          <a:fillRef idx="0"/>
          <a:effectRef idx="0"/>
          <a:fontRef idx="minor"/>
        </p:style>
        <p:txBody>
          <a:bodyPr lIns="0" rIns="0" tIns="0" bIns="0" anchor="t">
            <a:spAutoFit/>
          </a:bodyPr>
          <a:p>
            <a:pPr algn="ctr">
              <a:lnSpc>
                <a:spcPts val="3288"/>
              </a:lnSpc>
              <a:buNone/>
            </a:pPr>
            <a:r>
              <a:rPr b="0" lang="en-US" sz="2350" spc="-46" strike="noStrike">
                <a:solidFill>
                  <a:srgbClr val="fdfdfd"/>
                </a:solidFill>
                <a:latin typeface="Poppins"/>
              </a:rPr>
              <a:t>Un pavage consiste en la disposition régulière et continue de formes géométriques dans un espace 2D ou 3D, sans chevauchement.</a:t>
            </a:r>
            <a:endParaRPr b="0" lang="en-US" sz="2350" spc="-1" strike="noStrike">
              <a:latin typeface="Arial"/>
            </a:endParaRPr>
          </a:p>
          <a:p>
            <a:pPr algn="ctr">
              <a:lnSpc>
                <a:spcPts val="3288"/>
              </a:lnSpc>
              <a:buNone/>
            </a:pPr>
            <a:endParaRPr b="0" lang="en-US" sz="1800" spc="-1" strike="noStrike">
              <a:latin typeface="Arial"/>
            </a:endParaRPr>
          </a:p>
          <a:p>
            <a:pPr algn="ctr">
              <a:lnSpc>
                <a:spcPts val="3288"/>
              </a:lnSpc>
              <a:buNone/>
            </a:pPr>
            <a:r>
              <a:rPr b="0" lang="en-US" sz="2350" spc="-46" strike="noStrike">
                <a:solidFill>
                  <a:srgbClr val="fdfdfd"/>
                </a:solidFill>
                <a:latin typeface="Poppins"/>
              </a:rPr>
              <a:t>Dans le cadre de notre projet nous avons dû faire un pavage à partir de figures 2D et 3D dont leur formes peuvent varier en forme et en taille en commençant d’abord par travailler sur la 2D puis après la 3D. Il était également demandé de faire un solveur afin de rendre le programme dynamique. </a:t>
            </a:r>
            <a:endParaRPr b="0" lang="en-US" sz="2350" spc="-1" strike="noStrike">
              <a:latin typeface="Arial"/>
            </a:endParaRPr>
          </a:p>
          <a:p>
            <a:pPr algn="ctr">
              <a:lnSpc>
                <a:spcPts val="3288"/>
              </a:lnSpc>
              <a:buNone/>
            </a:pPr>
            <a:endParaRPr b="0" lang="en-US" sz="1800" spc="-1" strike="noStrike">
              <a:latin typeface="Arial"/>
            </a:endParaRPr>
          </a:p>
        </p:txBody>
      </p:sp>
      <p:grpSp>
        <p:nvGrpSpPr>
          <p:cNvPr id="90" name="Group 10"/>
          <p:cNvGrpSpPr/>
          <p:nvPr/>
        </p:nvGrpSpPr>
        <p:grpSpPr>
          <a:xfrm>
            <a:off x="0" y="10056960"/>
            <a:ext cx="83160" cy="229680"/>
            <a:chOff x="0" y="10056960"/>
            <a:chExt cx="83160" cy="229680"/>
          </a:xfrm>
        </p:grpSpPr>
        <p:sp>
          <p:nvSpPr>
            <p:cNvPr id="91" name="Freeform 11"/>
            <p:cNvSpPr/>
            <p:nvPr/>
          </p:nvSpPr>
          <p:spPr>
            <a:xfrm>
              <a:off x="0" y="10201680"/>
              <a:ext cx="83160" cy="84960"/>
            </a:xfrm>
            <a:custGeom>
              <a:avLst/>
              <a:gdLst/>
              <a:ahLst/>
              <a:rect l="l" t="t" r="r" b="b"/>
              <a:pathLst>
                <a:path w="21990" h="22510">
                  <a:moveTo>
                    <a:pt x="0" y="0"/>
                  </a:moveTo>
                  <a:lnTo>
                    <a:pt x="21990" y="0"/>
                  </a:lnTo>
                  <a:lnTo>
                    <a:pt x="21990" y="22510"/>
                  </a:lnTo>
                  <a:lnTo>
                    <a:pt x="0" y="22510"/>
                  </a:lnTo>
                  <a:close/>
                </a:path>
              </a:pathLst>
            </a:custGeom>
            <a:solidFill>
              <a:srgbClr val="ffde59"/>
            </a:solidFill>
            <a:ln w="0">
              <a:noFill/>
            </a:ln>
          </p:spPr>
          <p:style>
            <a:lnRef idx="0"/>
            <a:fillRef idx="0"/>
            <a:effectRef idx="0"/>
            <a:fontRef idx="minor"/>
          </p:style>
        </p:sp>
        <p:sp>
          <p:nvSpPr>
            <p:cNvPr id="92" name="TextBox 12"/>
            <p:cNvSpPr/>
            <p:nvPr/>
          </p:nvSpPr>
          <p:spPr>
            <a:xfrm>
              <a:off x="0" y="10056960"/>
              <a:ext cx="83160" cy="229680"/>
            </a:xfrm>
            <a:prstGeom prst="rect">
              <a:avLst/>
            </a:prstGeom>
            <a:noFill/>
            <a:ln w="0">
              <a:noFill/>
            </a:ln>
          </p:spPr>
          <p:style>
            <a:lnRef idx="0"/>
            <a:fillRef idx="0"/>
            <a:effectRef idx="0"/>
            <a:fontRef idx="minor"/>
          </p:style>
        </p:sp>
      </p:grpSp>
      <p:sp>
        <p:nvSpPr>
          <p:cNvPr id="93" name="TextBox 13"/>
          <p:cNvSpPr/>
          <p:nvPr/>
        </p:nvSpPr>
        <p:spPr>
          <a:xfrm>
            <a:off x="6269760" y="2903400"/>
            <a:ext cx="5748120" cy="1040400"/>
          </a:xfrm>
          <a:prstGeom prst="rect">
            <a:avLst/>
          </a:prstGeom>
          <a:noFill/>
          <a:ln w="0">
            <a:noFill/>
          </a:ln>
        </p:spPr>
        <p:style>
          <a:lnRef idx="0"/>
          <a:fillRef idx="0"/>
          <a:effectRef idx="0"/>
          <a:fontRef idx="minor"/>
        </p:style>
        <p:txBody>
          <a:bodyPr lIns="0" rIns="0" tIns="0" bIns="0" anchor="t">
            <a:spAutoFit/>
          </a:bodyPr>
          <a:p>
            <a:pPr algn="ctr">
              <a:lnSpc>
                <a:spcPts val="8195"/>
              </a:lnSpc>
              <a:buNone/>
              <a:tabLst>
                <a:tab algn="l" pos="0"/>
              </a:tabLst>
            </a:pPr>
            <a:r>
              <a:rPr b="0" lang="en-US" sz="5860" spc="-1" strike="noStrike">
                <a:solidFill>
                  <a:srgbClr val="fdfdfd"/>
                </a:solidFill>
                <a:latin typeface="Open Sans Extra Bold"/>
              </a:rPr>
              <a:t>But du projet</a:t>
            </a:r>
            <a:endParaRPr b="0" lang="en-US" sz="586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94" name="Freeform 2"/>
          <p:cNvSpPr/>
          <p:nvPr/>
        </p:nvSpPr>
        <p:spPr>
          <a:xfrm>
            <a:off x="113400" y="8840160"/>
            <a:ext cx="5841360" cy="1153440"/>
          </a:xfrm>
          <a:custGeom>
            <a:avLst/>
            <a:gdLst/>
            <a:ahLst/>
            <a:rect l="l" t="t" r="r" b="b"/>
            <a:pathLst>
              <a:path w="5841799" h="1153755">
                <a:moveTo>
                  <a:pt x="0" y="0"/>
                </a:moveTo>
                <a:lnTo>
                  <a:pt x="5841799" y="0"/>
                </a:lnTo>
                <a:lnTo>
                  <a:pt x="5841799" y="1153756"/>
                </a:lnTo>
                <a:lnTo>
                  <a:pt x="0" y="1153756"/>
                </a:lnTo>
                <a:lnTo>
                  <a:pt x="0" y="0"/>
                </a:lnTo>
                <a:close/>
              </a:path>
            </a:pathLst>
          </a:custGeom>
          <a:blipFill rotWithShape="0">
            <a:blip r:embed="rId1"/>
            <a:srcRect/>
            <a:stretch/>
          </a:blipFill>
          <a:ln w="0">
            <a:noFill/>
          </a:ln>
        </p:spPr>
        <p:style>
          <a:lnRef idx="0"/>
          <a:fillRef idx="0"/>
          <a:effectRef idx="0"/>
          <a:fontRef idx="minor"/>
        </p:style>
      </p:sp>
      <p:sp>
        <p:nvSpPr>
          <p:cNvPr id="95" name="Freeform 3"/>
          <p:cNvSpPr/>
          <p:nvPr/>
        </p:nvSpPr>
        <p:spPr>
          <a:xfrm>
            <a:off x="6358680" y="8681400"/>
            <a:ext cx="5841360" cy="1153440"/>
          </a:xfrm>
          <a:custGeom>
            <a:avLst/>
            <a:gdLst/>
            <a:ahLst/>
            <a:rect l="l" t="t" r="r" b="b"/>
            <a:pathLst>
              <a:path w="5841799" h="1153755">
                <a:moveTo>
                  <a:pt x="0" y="0"/>
                </a:moveTo>
                <a:lnTo>
                  <a:pt x="5841799" y="0"/>
                </a:lnTo>
                <a:lnTo>
                  <a:pt x="5841799" y="1153756"/>
                </a:lnTo>
                <a:lnTo>
                  <a:pt x="0" y="1153756"/>
                </a:lnTo>
                <a:lnTo>
                  <a:pt x="0" y="0"/>
                </a:lnTo>
                <a:close/>
              </a:path>
            </a:pathLst>
          </a:custGeom>
          <a:blipFill rotWithShape="0">
            <a:blip r:embed="rId2"/>
            <a:srcRect/>
            <a:stretch/>
          </a:blipFill>
          <a:ln w="0">
            <a:noFill/>
          </a:ln>
        </p:spPr>
        <p:style>
          <a:lnRef idx="0"/>
          <a:fillRef idx="0"/>
          <a:effectRef idx="0"/>
          <a:fontRef idx="minor"/>
        </p:style>
      </p:sp>
      <p:sp>
        <p:nvSpPr>
          <p:cNvPr id="96" name="Freeform 4"/>
          <p:cNvSpPr/>
          <p:nvPr/>
        </p:nvSpPr>
        <p:spPr>
          <a:xfrm>
            <a:off x="12349440" y="8625960"/>
            <a:ext cx="5841360" cy="1153440"/>
          </a:xfrm>
          <a:custGeom>
            <a:avLst/>
            <a:gdLst/>
            <a:ahLst/>
            <a:rect l="l" t="t" r="r" b="b"/>
            <a:pathLst>
              <a:path w="5841799" h="1153755">
                <a:moveTo>
                  <a:pt x="0" y="0"/>
                </a:moveTo>
                <a:lnTo>
                  <a:pt x="5841799" y="0"/>
                </a:lnTo>
                <a:lnTo>
                  <a:pt x="5841799" y="1153755"/>
                </a:lnTo>
                <a:lnTo>
                  <a:pt x="0" y="1153755"/>
                </a:lnTo>
                <a:lnTo>
                  <a:pt x="0" y="0"/>
                </a:lnTo>
                <a:close/>
              </a:path>
            </a:pathLst>
          </a:custGeom>
          <a:blipFill rotWithShape="0">
            <a:blip r:embed="rId3"/>
            <a:srcRect/>
            <a:stretch/>
          </a:blipFill>
          <a:ln w="0">
            <a:noFill/>
          </a:ln>
        </p:spPr>
        <p:style>
          <a:lnRef idx="0"/>
          <a:fillRef idx="0"/>
          <a:effectRef idx="0"/>
          <a:fontRef idx="minor"/>
        </p:style>
      </p:sp>
      <p:grpSp>
        <p:nvGrpSpPr>
          <p:cNvPr id="97" name="Group 5"/>
          <p:cNvGrpSpPr/>
          <p:nvPr/>
        </p:nvGrpSpPr>
        <p:grpSpPr>
          <a:xfrm>
            <a:off x="12214080" y="3155400"/>
            <a:ext cx="5841360" cy="5844960"/>
            <a:chOff x="12214080" y="3155400"/>
            <a:chExt cx="5841360" cy="5844960"/>
          </a:xfrm>
        </p:grpSpPr>
        <p:sp>
          <p:nvSpPr>
            <p:cNvPr id="98" name="Freeform 6"/>
            <p:cNvSpPr/>
            <p:nvPr/>
          </p:nvSpPr>
          <p:spPr>
            <a:xfrm>
              <a:off x="1221408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99" name="TextBox 7"/>
            <p:cNvSpPr/>
            <p:nvPr/>
          </p:nvSpPr>
          <p:spPr>
            <a:xfrm>
              <a:off x="1221408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100" name="Group 8"/>
          <p:cNvGrpSpPr/>
          <p:nvPr/>
        </p:nvGrpSpPr>
        <p:grpSpPr>
          <a:xfrm>
            <a:off x="6224760" y="3155400"/>
            <a:ext cx="5841360" cy="5844960"/>
            <a:chOff x="6224760" y="3155400"/>
            <a:chExt cx="5841360" cy="5844960"/>
          </a:xfrm>
        </p:grpSpPr>
        <p:sp>
          <p:nvSpPr>
            <p:cNvPr id="101" name="Freeform 9"/>
            <p:cNvSpPr/>
            <p:nvPr/>
          </p:nvSpPr>
          <p:spPr>
            <a:xfrm>
              <a:off x="622476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102" name="TextBox 10"/>
            <p:cNvSpPr/>
            <p:nvPr/>
          </p:nvSpPr>
          <p:spPr>
            <a:xfrm>
              <a:off x="622476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103" name="Group 11"/>
          <p:cNvGrpSpPr/>
          <p:nvPr/>
        </p:nvGrpSpPr>
        <p:grpSpPr>
          <a:xfrm>
            <a:off x="222480" y="3155400"/>
            <a:ext cx="5841360" cy="5844960"/>
            <a:chOff x="222480" y="3155400"/>
            <a:chExt cx="5841360" cy="5844960"/>
          </a:xfrm>
        </p:grpSpPr>
        <p:sp>
          <p:nvSpPr>
            <p:cNvPr id="104" name="Freeform 12"/>
            <p:cNvSpPr/>
            <p:nvPr/>
          </p:nvSpPr>
          <p:spPr>
            <a:xfrm>
              <a:off x="22248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105" name="TextBox 13"/>
            <p:cNvSpPr/>
            <p:nvPr/>
          </p:nvSpPr>
          <p:spPr>
            <a:xfrm>
              <a:off x="22248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106" name="Group 14"/>
          <p:cNvGrpSpPr/>
          <p:nvPr/>
        </p:nvGrpSpPr>
        <p:grpSpPr>
          <a:xfrm>
            <a:off x="-2124000" y="-2346480"/>
            <a:ext cx="4692600" cy="4692600"/>
            <a:chOff x="-2124000" y="-2346480"/>
            <a:chExt cx="4692600" cy="4692600"/>
          </a:xfrm>
        </p:grpSpPr>
        <p:sp>
          <p:nvSpPr>
            <p:cNvPr id="107" name="Freeform 15"/>
            <p:cNvSpPr/>
            <p:nvPr/>
          </p:nvSpPr>
          <p:spPr>
            <a:xfrm>
              <a:off x="-2124000" y="-234648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sp>
        <p:sp>
          <p:nvSpPr>
            <p:cNvPr id="108" name="TextBox 16"/>
            <p:cNvSpPr/>
            <p:nvPr/>
          </p:nvSpPr>
          <p:spPr>
            <a:xfrm>
              <a:off x="-1684080" y="-2126520"/>
              <a:ext cx="3812760" cy="4032720"/>
            </a:xfrm>
            <a:prstGeom prst="rect">
              <a:avLst/>
            </a:prstGeom>
            <a:noFill/>
            <a:ln w="0">
              <a:noFill/>
            </a:ln>
          </p:spPr>
          <p:style>
            <a:lnRef idx="0"/>
            <a:fillRef idx="0"/>
            <a:effectRef idx="0"/>
            <a:fontRef idx="minor"/>
          </p:style>
        </p:sp>
      </p:grpSp>
      <p:grpSp>
        <p:nvGrpSpPr>
          <p:cNvPr id="109" name="Group 17"/>
          <p:cNvGrpSpPr/>
          <p:nvPr/>
        </p:nvGrpSpPr>
        <p:grpSpPr>
          <a:xfrm>
            <a:off x="15573600" y="7940520"/>
            <a:ext cx="4692600" cy="4692600"/>
            <a:chOff x="15573600" y="7940520"/>
            <a:chExt cx="4692600" cy="4692600"/>
          </a:xfrm>
        </p:grpSpPr>
        <p:sp>
          <p:nvSpPr>
            <p:cNvPr id="110" name="Freeform 18"/>
            <p:cNvSpPr/>
            <p:nvPr/>
          </p:nvSpPr>
          <p:spPr>
            <a:xfrm>
              <a:off x="15573600" y="794052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sp>
        <p:sp>
          <p:nvSpPr>
            <p:cNvPr id="111" name="TextBox 19"/>
            <p:cNvSpPr/>
            <p:nvPr/>
          </p:nvSpPr>
          <p:spPr>
            <a:xfrm>
              <a:off x="16013520" y="8160480"/>
              <a:ext cx="3812760" cy="4032720"/>
            </a:xfrm>
            <a:prstGeom prst="rect">
              <a:avLst/>
            </a:prstGeom>
            <a:noFill/>
            <a:ln w="0">
              <a:noFill/>
            </a:ln>
          </p:spPr>
          <p:style>
            <a:lnRef idx="0"/>
            <a:fillRef idx="0"/>
            <a:effectRef idx="0"/>
            <a:fontRef idx="minor"/>
          </p:style>
        </p:sp>
      </p:grpSp>
      <p:grpSp>
        <p:nvGrpSpPr>
          <p:cNvPr id="112" name="Group 20"/>
          <p:cNvGrpSpPr/>
          <p:nvPr/>
        </p:nvGrpSpPr>
        <p:grpSpPr>
          <a:xfrm>
            <a:off x="12349440" y="3448080"/>
            <a:ext cx="5569560" cy="4492080"/>
            <a:chOff x="12349440" y="3448080"/>
            <a:chExt cx="5569560" cy="4492080"/>
          </a:xfrm>
        </p:grpSpPr>
        <p:sp>
          <p:nvSpPr>
            <p:cNvPr id="113" name="Freeform 21"/>
            <p:cNvSpPr/>
            <p:nvPr/>
          </p:nvSpPr>
          <p:spPr>
            <a:xfrm>
              <a:off x="12349440" y="3448080"/>
              <a:ext cx="5569560" cy="4492080"/>
            </a:xfrm>
            <a:custGeom>
              <a:avLst/>
              <a:gdLst/>
              <a:ahLst/>
              <a:rect l="l" t="t" r="r" b="b"/>
              <a:pathLst>
                <a:path w="11287760" h="9104127">
                  <a:moveTo>
                    <a:pt x="0" y="8350306"/>
                  </a:moveTo>
                  <a:lnTo>
                    <a:pt x="0" y="753822"/>
                  </a:lnTo>
                  <a:cubicBezTo>
                    <a:pt x="0" y="336853"/>
                    <a:pt x="234950" y="0"/>
                    <a:pt x="525780" y="0"/>
                  </a:cubicBezTo>
                  <a:lnTo>
                    <a:pt x="10761980" y="0"/>
                  </a:lnTo>
                  <a:cubicBezTo>
                    <a:pt x="11052810" y="0"/>
                    <a:pt x="11287760" y="336853"/>
                    <a:pt x="11287760" y="753822"/>
                  </a:cubicBezTo>
                  <a:lnTo>
                    <a:pt x="11287760" y="8348485"/>
                  </a:lnTo>
                  <a:cubicBezTo>
                    <a:pt x="11287760" y="8765454"/>
                    <a:pt x="11052810" y="9102307"/>
                    <a:pt x="10761980" y="9102307"/>
                  </a:cubicBezTo>
                  <a:lnTo>
                    <a:pt x="525780" y="9102307"/>
                  </a:lnTo>
                  <a:cubicBezTo>
                    <a:pt x="236220" y="9104127"/>
                    <a:pt x="0" y="8767275"/>
                    <a:pt x="0" y="8350306"/>
                  </a:cubicBezTo>
                  <a:close/>
                </a:path>
              </a:pathLst>
            </a:custGeom>
            <a:blipFill rotWithShape="0">
              <a:blip r:embed="rId4"/>
              <a:srcRect/>
              <a:stretch/>
            </a:blipFill>
            <a:ln w="0">
              <a:noFill/>
            </a:ln>
          </p:spPr>
          <p:style>
            <a:lnRef idx="0"/>
            <a:fillRef idx="0"/>
            <a:effectRef idx="0"/>
            <a:fontRef idx="minor"/>
          </p:style>
        </p:sp>
      </p:grpSp>
      <p:grpSp>
        <p:nvGrpSpPr>
          <p:cNvPr id="114" name="Group 22"/>
          <p:cNvGrpSpPr/>
          <p:nvPr/>
        </p:nvGrpSpPr>
        <p:grpSpPr>
          <a:xfrm>
            <a:off x="6358680" y="3448080"/>
            <a:ext cx="5569560" cy="4492080"/>
            <a:chOff x="6358680" y="3448080"/>
            <a:chExt cx="5569560" cy="4492080"/>
          </a:xfrm>
        </p:grpSpPr>
        <p:sp>
          <p:nvSpPr>
            <p:cNvPr id="115" name="Freeform 23"/>
            <p:cNvSpPr/>
            <p:nvPr/>
          </p:nvSpPr>
          <p:spPr>
            <a:xfrm>
              <a:off x="6358680" y="3448080"/>
              <a:ext cx="5569560" cy="4492080"/>
            </a:xfrm>
            <a:custGeom>
              <a:avLst/>
              <a:gdLst/>
              <a:ahLst/>
              <a:rect l="l" t="t" r="r" b="b"/>
              <a:pathLst>
                <a:path w="11287760" h="9104127">
                  <a:moveTo>
                    <a:pt x="0" y="8350306"/>
                  </a:moveTo>
                  <a:lnTo>
                    <a:pt x="0" y="753822"/>
                  </a:lnTo>
                  <a:cubicBezTo>
                    <a:pt x="0" y="336853"/>
                    <a:pt x="234950" y="0"/>
                    <a:pt x="525780" y="0"/>
                  </a:cubicBezTo>
                  <a:lnTo>
                    <a:pt x="10761980" y="0"/>
                  </a:lnTo>
                  <a:cubicBezTo>
                    <a:pt x="11052810" y="0"/>
                    <a:pt x="11287760" y="336853"/>
                    <a:pt x="11287760" y="753822"/>
                  </a:cubicBezTo>
                  <a:lnTo>
                    <a:pt x="11287760" y="8348485"/>
                  </a:lnTo>
                  <a:cubicBezTo>
                    <a:pt x="11287760" y="8765454"/>
                    <a:pt x="11052810" y="9102307"/>
                    <a:pt x="10761980" y="9102307"/>
                  </a:cubicBezTo>
                  <a:lnTo>
                    <a:pt x="525780" y="9102307"/>
                  </a:lnTo>
                  <a:cubicBezTo>
                    <a:pt x="236220" y="9104127"/>
                    <a:pt x="0" y="8767275"/>
                    <a:pt x="0" y="8350306"/>
                  </a:cubicBezTo>
                  <a:close/>
                </a:path>
              </a:pathLst>
            </a:custGeom>
            <a:blipFill rotWithShape="0">
              <a:blip r:embed="rId5"/>
              <a:srcRect/>
              <a:stretch/>
            </a:blipFill>
            <a:ln w="0">
              <a:noFill/>
            </a:ln>
          </p:spPr>
          <p:style>
            <a:lnRef idx="0"/>
            <a:fillRef idx="0"/>
            <a:effectRef idx="0"/>
            <a:fontRef idx="minor"/>
          </p:style>
        </p:sp>
      </p:grpSp>
      <p:grpSp>
        <p:nvGrpSpPr>
          <p:cNvPr id="116" name="Group 24"/>
          <p:cNvGrpSpPr/>
          <p:nvPr/>
        </p:nvGrpSpPr>
        <p:grpSpPr>
          <a:xfrm>
            <a:off x="368280" y="3630600"/>
            <a:ext cx="5569560" cy="4126680"/>
            <a:chOff x="368280" y="3630600"/>
            <a:chExt cx="5569560" cy="4126680"/>
          </a:xfrm>
        </p:grpSpPr>
        <p:sp>
          <p:nvSpPr>
            <p:cNvPr id="117" name="Freeform 25"/>
            <p:cNvSpPr/>
            <p:nvPr/>
          </p:nvSpPr>
          <p:spPr>
            <a:xfrm>
              <a:off x="368280" y="3630600"/>
              <a:ext cx="5569560" cy="4126680"/>
            </a:xfrm>
            <a:custGeom>
              <a:avLst/>
              <a:gdLst/>
              <a:ahLst/>
              <a:rect l="l" t="t" r="r" b="b"/>
              <a:pathLst>
                <a:path w="11287760" h="8363412">
                  <a:moveTo>
                    <a:pt x="0" y="7670922"/>
                  </a:moveTo>
                  <a:lnTo>
                    <a:pt x="0" y="692491"/>
                  </a:lnTo>
                  <a:cubicBezTo>
                    <a:pt x="0" y="309446"/>
                    <a:pt x="234950" y="0"/>
                    <a:pt x="525780" y="0"/>
                  </a:cubicBezTo>
                  <a:lnTo>
                    <a:pt x="10761980" y="0"/>
                  </a:lnTo>
                  <a:cubicBezTo>
                    <a:pt x="11052810" y="0"/>
                    <a:pt x="11287760" y="309446"/>
                    <a:pt x="11287760" y="692491"/>
                  </a:cubicBezTo>
                  <a:lnTo>
                    <a:pt x="11287760" y="7669249"/>
                  </a:lnTo>
                  <a:cubicBezTo>
                    <a:pt x="11287760" y="8052293"/>
                    <a:pt x="11052810" y="8361740"/>
                    <a:pt x="10761980" y="8361740"/>
                  </a:cubicBezTo>
                  <a:lnTo>
                    <a:pt x="525780" y="8361740"/>
                  </a:lnTo>
                  <a:cubicBezTo>
                    <a:pt x="236220" y="8363412"/>
                    <a:pt x="0" y="8053966"/>
                    <a:pt x="0" y="7670922"/>
                  </a:cubicBezTo>
                  <a:close/>
                </a:path>
              </a:pathLst>
            </a:custGeom>
            <a:blipFill rotWithShape="0">
              <a:blip r:embed="rId6"/>
              <a:srcRect/>
              <a:stretch/>
            </a:blipFill>
            <a:ln w="0">
              <a:noFill/>
            </a:ln>
          </p:spPr>
          <p:style>
            <a:lnRef idx="0"/>
            <a:fillRef idx="0"/>
            <a:effectRef idx="0"/>
            <a:fontRef idx="minor"/>
          </p:style>
        </p:sp>
      </p:grpSp>
      <p:sp>
        <p:nvSpPr>
          <p:cNvPr id="118" name="TextBox 26"/>
          <p:cNvSpPr/>
          <p:nvPr/>
        </p:nvSpPr>
        <p:spPr>
          <a:xfrm>
            <a:off x="5416920" y="1886040"/>
            <a:ext cx="7453440" cy="907920"/>
          </a:xfrm>
          <a:prstGeom prst="rect">
            <a:avLst/>
          </a:prstGeom>
          <a:noFill/>
          <a:ln w="0">
            <a:noFill/>
          </a:ln>
        </p:spPr>
        <p:style>
          <a:lnRef idx="0"/>
          <a:fillRef idx="0"/>
          <a:effectRef idx="0"/>
          <a:fontRef idx="minor"/>
        </p:style>
        <p:txBody>
          <a:bodyPr lIns="0" rIns="0" tIns="0" bIns="0" anchor="t">
            <a:spAutoFit/>
          </a:bodyPr>
          <a:p>
            <a:pPr algn="ctr">
              <a:lnSpc>
                <a:spcPts val="7152"/>
              </a:lnSpc>
              <a:buNone/>
              <a:tabLst>
                <a:tab algn="l" pos="0"/>
              </a:tabLst>
            </a:pPr>
            <a:r>
              <a:rPr b="0" lang="en-US" sz="5110" spc="-1" strike="noStrike">
                <a:solidFill>
                  <a:srgbClr val="fdfdfd"/>
                </a:solidFill>
                <a:latin typeface="Open Sans Extra Bold"/>
              </a:rPr>
              <a:t>La Partie 2D</a:t>
            </a:r>
            <a:endParaRPr b="0" lang="en-US" sz="5110" spc="-1" strike="noStrike">
              <a:latin typeface="Arial"/>
            </a:endParaRPr>
          </a:p>
        </p:txBody>
      </p:sp>
      <p:sp>
        <p:nvSpPr>
          <p:cNvPr id="119" name="TextBox 27"/>
          <p:cNvSpPr/>
          <p:nvPr/>
        </p:nvSpPr>
        <p:spPr>
          <a:xfrm>
            <a:off x="1028880" y="8028720"/>
            <a:ext cx="4359240" cy="852840"/>
          </a:xfrm>
          <a:prstGeom prst="rect">
            <a:avLst/>
          </a:prstGeom>
          <a:noFill/>
          <a:ln w="0">
            <a:noFill/>
          </a:ln>
        </p:spPr>
        <p:style>
          <a:lnRef idx="0"/>
          <a:fillRef idx="0"/>
          <a:effectRef idx="0"/>
          <a:fontRef idx="minor"/>
        </p:style>
        <p:txBody>
          <a:bodyPr lIns="0" rIns="0" tIns="0" bIns="0" anchor="t">
            <a:spAutoFit/>
          </a:bodyPr>
          <a:p>
            <a:pPr algn="ctr">
              <a:lnSpc>
                <a:spcPts val="6718"/>
              </a:lnSpc>
              <a:buNone/>
              <a:tabLst>
                <a:tab algn="l" pos="0"/>
              </a:tabLst>
            </a:pPr>
            <a:r>
              <a:rPr b="0" lang="en-US" sz="4800" spc="-1" strike="noStrike">
                <a:solidFill>
                  <a:srgbClr val="051d40"/>
                </a:solidFill>
                <a:latin typeface="Open Sans Extra Bold"/>
              </a:rPr>
              <a:t>Présentation</a:t>
            </a:r>
            <a:endParaRPr b="0" lang="en-US" sz="4800" spc="-1" strike="noStrike">
              <a:latin typeface="Arial"/>
            </a:endParaRPr>
          </a:p>
        </p:txBody>
      </p:sp>
      <p:sp>
        <p:nvSpPr>
          <p:cNvPr id="120" name="TextBox 28"/>
          <p:cNvSpPr/>
          <p:nvPr/>
        </p:nvSpPr>
        <p:spPr>
          <a:xfrm>
            <a:off x="7646040" y="8028720"/>
            <a:ext cx="2877120" cy="852840"/>
          </a:xfrm>
          <a:prstGeom prst="rect">
            <a:avLst/>
          </a:prstGeom>
          <a:noFill/>
          <a:ln w="0">
            <a:noFill/>
          </a:ln>
        </p:spPr>
        <p:style>
          <a:lnRef idx="0"/>
          <a:fillRef idx="0"/>
          <a:effectRef idx="0"/>
          <a:fontRef idx="minor"/>
        </p:style>
        <p:txBody>
          <a:bodyPr lIns="0" rIns="0" tIns="0" bIns="0" anchor="t">
            <a:spAutoFit/>
          </a:bodyPr>
          <a:p>
            <a:pPr algn="ctr">
              <a:lnSpc>
                <a:spcPts val="6718"/>
              </a:lnSpc>
              <a:buNone/>
              <a:tabLst>
                <a:tab algn="l" pos="0"/>
              </a:tabLst>
            </a:pPr>
            <a:r>
              <a:rPr b="0" lang="en-US" sz="4800" spc="-1" strike="noStrike">
                <a:solidFill>
                  <a:srgbClr val="051d40"/>
                </a:solidFill>
                <a:latin typeface="Open Sans Extra Bold"/>
              </a:rPr>
              <a:t>Les IA</a:t>
            </a:r>
            <a:endParaRPr b="0" lang="en-US" sz="4800" spc="-1" strike="noStrike">
              <a:latin typeface="Arial"/>
            </a:endParaRPr>
          </a:p>
        </p:txBody>
      </p:sp>
      <p:sp>
        <p:nvSpPr>
          <p:cNvPr id="121" name="TextBox 29"/>
          <p:cNvSpPr/>
          <p:nvPr/>
        </p:nvSpPr>
        <p:spPr>
          <a:xfrm>
            <a:off x="13245120" y="8028720"/>
            <a:ext cx="3778920" cy="852840"/>
          </a:xfrm>
          <a:prstGeom prst="rect">
            <a:avLst/>
          </a:prstGeom>
          <a:noFill/>
          <a:ln w="0">
            <a:noFill/>
          </a:ln>
        </p:spPr>
        <p:style>
          <a:lnRef idx="0"/>
          <a:fillRef idx="0"/>
          <a:effectRef idx="0"/>
          <a:fontRef idx="minor"/>
        </p:style>
        <p:txBody>
          <a:bodyPr lIns="0" rIns="0" tIns="0" bIns="0" anchor="t">
            <a:spAutoFit/>
          </a:bodyPr>
          <a:p>
            <a:pPr algn="ctr">
              <a:lnSpc>
                <a:spcPts val="6718"/>
              </a:lnSpc>
              <a:buNone/>
              <a:tabLst>
                <a:tab algn="l" pos="0"/>
              </a:tabLst>
            </a:pPr>
            <a:r>
              <a:rPr b="0" lang="en-US" sz="4800" spc="-1" strike="noStrike">
                <a:solidFill>
                  <a:srgbClr val="051d40"/>
                </a:solidFill>
                <a:latin typeface="Open Sans Extra Bold"/>
              </a:rPr>
              <a:t>Test</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22" name="Group 2"/>
          <p:cNvGrpSpPr/>
          <p:nvPr/>
        </p:nvGrpSpPr>
        <p:grpSpPr>
          <a:xfrm>
            <a:off x="-2124000" y="-2346480"/>
            <a:ext cx="4692600" cy="4692600"/>
            <a:chOff x="-2124000" y="-2346480"/>
            <a:chExt cx="4692600" cy="4692600"/>
          </a:xfrm>
        </p:grpSpPr>
        <p:sp>
          <p:nvSpPr>
            <p:cNvPr id="123" name="Freeform 3"/>
            <p:cNvSpPr/>
            <p:nvPr/>
          </p:nvSpPr>
          <p:spPr>
            <a:xfrm>
              <a:off x="-2124000" y="-234648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sp>
        <p:sp>
          <p:nvSpPr>
            <p:cNvPr id="124" name="TextBox 4"/>
            <p:cNvSpPr/>
            <p:nvPr/>
          </p:nvSpPr>
          <p:spPr>
            <a:xfrm>
              <a:off x="-1684080" y="-2126520"/>
              <a:ext cx="3812760" cy="4032720"/>
            </a:xfrm>
            <a:prstGeom prst="rect">
              <a:avLst/>
            </a:prstGeom>
            <a:noFill/>
            <a:ln w="0">
              <a:noFill/>
            </a:ln>
          </p:spPr>
          <p:style>
            <a:lnRef idx="0"/>
            <a:fillRef idx="0"/>
            <a:effectRef idx="0"/>
            <a:fontRef idx="minor"/>
          </p:style>
        </p:sp>
      </p:grpSp>
      <p:grpSp>
        <p:nvGrpSpPr>
          <p:cNvPr id="125" name="Group 5"/>
          <p:cNvGrpSpPr/>
          <p:nvPr/>
        </p:nvGrpSpPr>
        <p:grpSpPr>
          <a:xfrm>
            <a:off x="10239480" y="1122840"/>
            <a:ext cx="7019280" cy="10555920"/>
            <a:chOff x="10239480" y="1122840"/>
            <a:chExt cx="7019280" cy="10555920"/>
          </a:xfrm>
        </p:grpSpPr>
        <p:sp>
          <p:nvSpPr>
            <p:cNvPr id="126" name="Freeform 6"/>
            <p:cNvSpPr/>
            <p:nvPr/>
          </p:nvSpPr>
          <p:spPr>
            <a:xfrm>
              <a:off x="10239480" y="1122840"/>
              <a:ext cx="7019280" cy="10555920"/>
            </a:xfrm>
            <a:custGeom>
              <a:avLst/>
              <a:gdLst/>
              <a:ah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a:ln w="0">
              <a:noFill/>
            </a:ln>
          </p:spPr>
          <p:style>
            <a:lnRef idx="0"/>
            <a:fillRef idx="0"/>
            <a:effectRef idx="0"/>
            <a:fontRef idx="minor"/>
          </p:style>
        </p:sp>
        <p:sp>
          <p:nvSpPr>
            <p:cNvPr id="127" name="TextBox 7"/>
            <p:cNvSpPr/>
            <p:nvPr/>
          </p:nvSpPr>
          <p:spPr>
            <a:xfrm>
              <a:off x="10239480" y="2067840"/>
              <a:ext cx="7019280" cy="9610920"/>
            </a:xfrm>
            <a:prstGeom prst="rect">
              <a:avLst/>
            </a:prstGeom>
            <a:noFill/>
            <a:ln w="0">
              <a:noFill/>
            </a:ln>
          </p:spPr>
          <p:style>
            <a:lnRef idx="0"/>
            <a:fillRef idx="0"/>
            <a:effectRef idx="0"/>
            <a:fontRef idx="minor"/>
          </p:style>
        </p:sp>
      </p:grpSp>
      <p:grpSp>
        <p:nvGrpSpPr>
          <p:cNvPr id="128" name="Group 8"/>
          <p:cNvGrpSpPr/>
          <p:nvPr/>
        </p:nvGrpSpPr>
        <p:grpSpPr>
          <a:xfrm>
            <a:off x="10618920" y="1464120"/>
            <a:ext cx="6261120" cy="6261120"/>
            <a:chOff x="10618920" y="1464120"/>
            <a:chExt cx="6261120" cy="6261120"/>
          </a:xfrm>
        </p:grpSpPr>
        <p:sp>
          <p:nvSpPr>
            <p:cNvPr id="129" name="Freeform 9"/>
            <p:cNvSpPr/>
            <p:nvPr/>
          </p:nvSpPr>
          <p:spPr>
            <a:xfrm>
              <a:off x="10618920" y="1464120"/>
              <a:ext cx="6261120" cy="6261120"/>
            </a:xfrm>
            <a:custGeom>
              <a:avLst/>
              <a:gdLst/>
              <a:ah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a:ln w="0">
              <a:noFill/>
            </a:ln>
          </p:spPr>
          <p:style>
            <a:lnRef idx="0"/>
            <a:fillRef idx="0"/>
            <a:effectRef idx="0"/>
            <a:fontRef idx="minor"/>
          </p:style>
        </p:sp>
        <p:sp>
          <p:nvSpPr>
            <p:cNvPr id="130" name="Freeform 10"/>
            <p:cNvSpPr/>
            <p:nvPr/>
          </p:nvSpPr>
          <p:spPr>
            <a:xfrm>
              <a:off x="10723320" y="1568880"/>
              <a:ext cx="6051240" cy="6051240"/>
            </a:xfrm>
            <a:custGeom>
              <a:avLst/>
              <a:gdLst/>
              <a:ah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rotWithShape="0">
              <a:blip r:embed="rId1"/>
              <a:srcRect/>
              <a:stretch/>
            </a:blipFill>
            <a:ln w="0">
              <a:noFill/>
            </a:ln>
          </p:spPr>
          <p:style>
            <a:lnRef idx="0"/>
            <a:fillRef idx="0"/>
            <a:effectRef idx="0"/>
            <a:fontRef idx="minor"/>
          </p:style>
        </p:sp>
      </p:grpSp>
      <p:sp>
        <p:nvSpPr>
          <p:cNvPr id="131" name="TextBox 11"/>
          <p:cNvSpPr/>
          <p:nvPr/>
        </p:nvSpPr>
        <p:spPr>
          <a:xfrm>
            <a:off x="1518480" y="3321000"/>
            <a:ext cx="8414280" cy="3249360"/>
          </a:xfrm>
          <a:prstGeom prst="rect">
            <a:avLst/>
          </a:prstGeom>
          <a:noFill/>
          <a:ln w="0">
            <a:noFill/>
          </a:ln>
        </p:spPr>
        <p:style>
          <a:lnRef idx="0"/>
          <a:fillRef idx="0"/>
          <a:effectRef idx="0"/>
          <a:fontRef idx="minor"/>
        </p:style>
        <p:txBody>
          <a:bodyPr lIns="0" rIns="0" tIns="0" bIns="0" anchor="t">
            <a:spAutoFit/>
          </a:bodyPr>
          <a:p>
            <a:pPr>
              <a:lnSpc>
                <a:spcPts val="2843"/>
              </a:lnSpc>
              <a:buNone/>
            </a:pPr>
            <a:r>
              <a:rPr b="0" lang="en-US" sz="2029" spc="-41" strike="noStrike">
                <a:solidFill>
                  <a:srgbClr val="051d40"/>
                </a:solidFill>
                <a:latin typeface="Poppins"/>
              </a:rPr>
              <a:t>Crée en 1953 par Solomon W. Golomb  un ingénieur mathématicien le terme "polyomino" dérivée du mot "domino", et le préfixe "poly” comme décrit précédemment, se compose d'un ensemble de carrés connectés entre eux par les bords. </a:t>
            </a:r>
            <a:endParaRPr b="0" lang="en-US" sz="2029" spc="-1" strike="noStrike">
              <a:latin typeface="Arial"/>
            </a:endParaRPr>
          </a:p>
          <a:p>
            <a:pPr>
              <a:lnSpc>
                <a:spcPts val="2843"/>
              </a:lnSpc>
              <a:buNone/>
            </a:pPr>
            <a:endParaRPr b="0" lang="en-US" sz="1800" spc="-1" strike="noStrike">
              <a:latin typeface="Arial"/>
            </a:endParaRPr>
          </a:p>
          <a:p>
            <a:pPr>
              <a:lnSpc>
                <a:spcPts val="2843"/>
              </a:lnSpc>
              <a:buNone/>
            </a:pPr>
            <a:endParaRPr b="0" lang="en-US" sz="1800" spc="-1" strike="noStrike">
              <a:latin typeface="Arial"/>
            </a:endParaRPr>
          </a:p>
          <a:p>
            <a:pPr>
              <a:lnSpc>
                <a:spcPts val="2843"/>
              </a:lnSpc>
              <a:buNone/>
              <a:tabLst>
                <a:tab algn="l" pos="0"/>
              </a:tabLst>
            </a:pPr>
            <a:r>
              <a:rPr b="0" lang="en-US" sz="2029" spc="-41" strike="noStrike">
                <a:solidFill>
                  <a:srgbClr val="051d40"/>
                </a:solidFill>
                <a:latin typeface="Poppins"/>
              </a:rPr>
              <a:t>Ces derniers sont séparé en plusieurs catégorie en fonction de si la rotation, réflexion ou translation sont possibles et nommé en fonction de leur ressemblance au lettre de l’alphabet</a:t>
            </a:r>
            <a:endParaRPr b="0" lang="en-US" sz="2029" spc="-1" strike="noStrike">
              <a:latin typeface="Arial"/>
            </a:endParaRPr>
          </a:p>
        </p:txBody>
      </p:sp>
      <p:sp>
        <p:nvSpPr>
          <p:cNvPr id="132" name="TextBox 12"/>
          <p:cNvSpPr/>
          <p:nvPr/>
        </p:nvSpPr>
        <p:spPr>
          <a:xfrm>
            <a:off x="1518480" y="2273760"/>
            <a:ext cx="5408640" cy="799920"/>
          </a:xfrm>
          <a:prstGeom prst="rect">
            <a:avLst/>
          </a:prstGeom>
          <a:noFill/>
          <a:ln w="0">
            <a:noFill/>
          </a:ln>
        </p:spPr>
        <p:style>
          <a:lnRef idx="0"/>
          <a:fillRef idx="0"/>
          <a:effectRef idx="0"/>
          <a:fontRef idx="minor"/>
        </p:style>
        <p:txBody>
          <a:bodyPr lIns="0" rIns="0" tIns="0" bIns="0" anchor="t">
            <a:spAutoFit/>
          </a:bodyPr>
          <a:p>
            <a:pPr>
              <a:lnSpc>
                <a:spcPts val="6301"/>
              </a:lnSpc>
              <a:buNone/>
            </a:pPr>
            <a:r>
              <a:rPr b="0" lang="en-US" sz="4500" spc="-1" strike="noStrike">
                <a:solidFill>
                  <a:srgbClr val="051d40"/>
                </a:solidFill>
                <a:latin typeface="Open Sans Extra Bold"/>
              </a:rPr>
              <a:t>Les Polyominos ?</a:t>
            </a:r>
            <a:endParaRPr b="0" lang="en-US" sz="4500" spc="-1" strike="noStrike">
              <a:latin typeface="Arial"/>
            </a:endParaRPr>
          </a:p>
        </p:txBody>
      </p:sp>
      <p:sp>
        <p:nvSpPr>
          <p:cNvPr id="133" name="TextBox 13"/>
          <p:cNvSpPr/>
          <p:nvPr/>
        </p:nvSpPr>
        <p:spPr>
          <a:xfrm>
            <a:off x="1518480" y="7481160"/>
            <a:ext cx="8414280" cy="721800"/>
          </a:xfrm>
          <a:prstGeom prst="rect">
            <a:avLst/>
          </a:prstGeom>
          <a:noFill/>
          <a:ln w="0">
            <a:noFill/>
          </a:ln>
        </p:spPr>
        <p:style>
          <a:lnRef idx="0"/>
          <a:fillRef idx="0"/>
          <a:effectRef idx="0"/>
          <a:fontRef idx="minor"/>
        </p:style>
        <p:txBody>
          <a:bodyPr lIns="0" rIns="0" tIns="0" bIns="0" anchor="t">
            <a:spAutoFit/>
          </a:bodyPr>
          <a:p>
            <a:pPr>
              <a:lnSpc>
                <a:spcPts val="2843"/>
              </a:lnSpc>
              <a:buNone/>
              <a:tabLst>
                <a:tab algn="l" pos="0"/>
              </a:tabLst>
            </a:pPr>
            <a:r>
              <a:rPr b="0" lang="en-US" sz="2029" spc="-41" strike="noStrike">
                <a:solidFill>
                  <a:srgbClr val="051d40"/>
                </a:solidFill>
                <a:latin typeface="Poppins"/>
              </a:rPr>
              <a:t>A partir des heptominos la présence de trou rend le problème plus complexe.</a:t>
            </a:r>
            <a:endParaRPr b="0" lang="en-US" sz="2029" spc="-1" strike="noStrike">
              <a:latin typeface="Arial"/>
            </a:endParaRPr>
          </a:p>
        </p:txBody>
      </p:sp>
      <p:sp>
        <p:nvSpPr>
          <p:cNvPr id="134" name="TextBox 14"/>
          <p:cNvSpPr/>
          <p:nvPr/>
        </p:nvSpPr>
        <p:spPr>
          <a:xfrm>
            <a:off x="1518480" y="6980040"/>
            <a:ext cx="3723840" cy="441720"/>
          </a:xfrm>
          <a:prstGeom prst="rect">
            <a:avLst/>
          </a:prstGeom>
          <a:noFill/>
          <a:ln w="0">
            <a:noFill/>
          </a:ln>
        </p:spPr>
        <p:style>
          <a:lnRef idx="0"/>
          <a:fillRef idx="0"/>
          <a:effectRef idx="0"/>
          <a:fontRef idx="minor"/>
        </p:style>
        <p:txBody>
          <a:bodyPr lIns="0" rIns="0" tIns="0" bIns="0" anchor="t">
            <a:spAutoFit/>
          </a:bodyPr>
          <a:p>
            <a:pPr>
              <a:lnSpc>
                <a:spcPts val="3481"/>
              </a:lnSpc>
              <a:buNone/>
            </a:pPr>
            <a:r>
              <a:rPr b="0" lang="en-US" sz="2490" spc="-1" strike="noStrike">
                <a:solidFill>
                  <a:srgbClr val="051d40"/>
                </a:solidFill>
                <a:latin typeface="Open Sans Extra Bold"/>
              </a:rPr>
              <a:t>Problématique </a:t>
            </a:r>
            <a:endParaRPr b="0" lang="en-US" sz="2490" spc="-1" strike="noStrike">
              <a:latin typeface="Arial"/>
            </a:endParaRPr>
          </a:p>
        </p:txBody>
      </p:sp>
      <p:sp>
        <p:nvSpPr>
          <p:cNvPr id="135" name="TextBox 15"/>
          <p:cNvSpPr/>
          <p:nvPr/>
        </p:nvSpPr>
        <p:spPr>
          <a:xfrm>
            <a:off x="9112680" y="4962960"/>
            <a:ext cx="62280" cy="337320"/>
          </a:xfrm>
          <a:prstGeom prst="rect">
            <a:avLst/>
          </a:prstGeom>
          <a:noFill/>
          <a:ln w="0">
            <a:noFill/>
          </a:ln>
        </p:spPr>
        <p:style>
          <a:lnRef idx="0"/>
          <a:fillRef idx="0"/>
          <a:effectRef idx="0"/>
          <a:fontRef idx="minor"/>
        </p:style>
        <p:txBody>
          <a:bodyPr lIns="0" rIns="0" tIns="0" bIns="0" anchor="t">
            <a:spAutoFit/>
          </a:bodyPr>
          <a:p>
            <a:pPr algn="ctr">
              <a:lnSpc>
                <a:spcPts val="2659"/>
              </a:lnSpc>
              <a:buNone/>
            </a:pPr>
            <a:r>
              <a:rPr b="0" lang="en-US" sz="1900" spc="-1" strike="noStrike">
                <a:solidFill>
                  <a:srgbClr val="051d40"/>
                </a:solidFill>
                <a:latin typeface="Open Sans Extra Bold"/>
              </a:rPr>
              <a:t> </a:t>
            </a:r>
            <a:endParaRPr b="0" lang="en-US" sz="1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136" name="Group 2"/>
          <p:cNvGrpSpPr/>
          <p:nvPr/>
        </p:nvGrpSpPr>
        <p:grpSpPr>
          <a:xfrm>
            <a:off x="247320" y="106200"/>
            <a:ext cx="17793000" cy="9938160"/>
            <a:chOff x="247320" y="106200"/>
            <a:chExt cx="17793000" cy="9938160"/>
          </a:xfrm>
        </p:grpSpPr>
        <p:sp>
          <p:nvSpPr>
            <p:cNvPr id="137" name="Freeform 3"/>
            <p:cNvSpPr/>
            <p:nvPr/>
          </p:nvSpPr>
          <p:spPr>
            <a:xfrm>
              <a:off x="247320" y="242280"/>
              <a:ext cx="17793000" cy="9802080"/>
            </a:xfrm>
            <a:custGeom>
              <a:avLst/>
              <a:gdLst/>
              <a:ahLst/>
              <a:rect l="l" t="t" r="r" b="b"/>
              <a:pathLst>
                <a:path w="4982580" h="2744893">
                  <a:moveTo>
                    <a:pt x="0" y="0"/>
                  </a:moveTo>
                  <a:lnTo>
                    <a:pt x="4982580" y="0"/>
                  </a:lnTo>
                  <a:lnTo>
                    <a:pt x="4982580" y="2744893"/>
                  </a:lnTo>
                  <a:lnTo>
                    <a:pt x="0" y="2744893"/>
                  </a:lnTo>
                  <a:close/>
                </a:path>
              </a:pathLst>
            </a:custGeom>
            <a:noFill/>
            <a:ln cap="sq" w="228600">
              <a:solidFill>
                <a:srgbClr val="145da0"/>
              </a:solidFill>
              <a:miter/>
            </a:ln>
          </p:spPr>
          <p:style>
            <a:lnRef idx="0"/>
            <a:fillRef idx="0"/>
            <a:effectRef idx="0"/>
            <a:fontRef idx="minor"/>
          </p:style>
        </p:sp>
        <p:sp>
          <p:nvSpPr>
            <p:cNvPr id="138" name="TextBox 4"/>
            <p:cNvSpPr/>
            <p:nvPr/>
          </p:nvSpPr>
          <p:spPr>
            <a:xfrm>
              <a:off x="247320" y="106200"/>
              <a:ext cx="17793000" cy="9938160"/>
            </a:xfrm>
            <a:prstGeom prst="rect">
              <a:avLst/>
            </a:prstGeom>
            <a:noFill/>
            <a:ln w="0">
              <a:noFill/>
            </a:ln>
          </p:spPr>
          <p:style>
            <a:lnRef idx="0"/>
            <a:fillRef idx="0"/>
            <a:effectRef idx="0"/>
            <a:fontRef idx="minor"/>
          </p:style>
        </p:sp>
      </p:grpSp>
      <p:sp>
        <p:nvSpPr>
          <p:cNvPr id="139" name="Freeform 5"/>
          <p:cNvSpPr/>
          <p:nvPr/>
        </p:nvSpPr>
        <p:spPr>
          <a:xfrm>
            <a:off x="1249200" y="5263200"/>
            <a:ext cx="4154040" cy="582120"/>
          </a:xfrm>
          <a:custGeom>
            <a:avLst/>
            <a:gdLst/>
            <a:ahLst/>
            <a:rect l="l" t="t" r="r" b="b"/>
            <a:pathLst>
              <a:path w="4154377" h="582587">
                <a:moveTo>
                  <a:pt x="0" y="0"/>
                </a:moveTo>
                <a:lnTo>
                  <a:pt x="4154376" y="0"/>
                </a:lnTo>
                <a:lnTo>
                  <a:pt x="4154376" y="582587"/>
                </a:lnTo>
                <a:lnTo>
                  <a:pt x="0" y="582587"/>
                </a:lnTo>
                <a:lnTo>
                  <a:pt x="0" y="0"/>
                </a:lnTo>
                <a:close/>
              </a:path>
            </a:pathLst>
          </a:custGeom>
          <a:blipFill rotWithShape="0">
            <a:blip r:embed="rId1"/>
            <a:srcRect/>
            <a:stretch/>
          </a:blipFill>
          <a:ln w="0">
            <a:noFill/>
          </a:ln>
        </p:spPr>
        <p:style>
          <a:lnRef idx="0"/>
          <a:fillRef idx="0"/>
          <a:effectRef idx="0"/>
          <a:fontRef idx="minor"/>
        </p:style>
      </p:sp>
      <p:grpSp>
        <p:nvGrpSpPr>
          <p:cNvPr id="140" name="Group 6"/>
          <p:cNvGrpSpPr/>
          <p:nvPr/>
        </p:nvGrpSpPr>
        <p:grpSpPr>
          <a:xfrm>
            <a:off x="1155960" y="1608120"/>
            <a:ext cx="4203000" cy="3654720"/>
            <a:chOff x="1155960" y="1608120"/>
            <a:chExt cx="4203000" cy="3654720"/>
          </a:xfrm>
        </p:grpSpPr>
        <p:sp>
          <p:nvSpPr>
            <p:cNvPr id="141" name="Freeform 7"/>
            <p:cNvSpPr/>
            <p:nvPr/>
          </p:nvSpPr>
          <p:spPr>
            <a:xfrm>
              <a:off x="1155960" y="1721160"/>
              <a:ext cx="4203000" cy="3541680"/>
            </a:xfrm>
            <a:custGeom>
              <a:avLst/>
              <a:gdLst/>
              <a:ahLst/>
              <a:rect l="l" t="t" r="r" b="b"/>
              <a:pathLst>
                <a:path w="1416547" h="1193652">
                  <a:moveTo>
                    <a:pt x="46046" y="0"/>
                  </a:moveTo>
                  <a:lnTo>
                    <a:pt x="1370502" y="0"/>
                  </a:lnTo>
                  <a:cubicBezTo>
                    <a:pt x="1382714" y="0"/>
                    <a:pt x="1394426" y="4851"/>
                    <a:pt x="1403061" y="13487"/>
                  </a:cubicBezTo>
                  <a:cubicBezTo>
                    <a:pt x="1411696" y="22122"/>
                    <a:pt x="1416547" y="33834"/>
                    <a:pt x="1416547" y="46046"/>
                  </a:cubicBezTo>
                  <a:lnTo>
                    <a:pt x="1416547" y="1147606"/>
                  </a:lnTo>
                  <a:cubicBezTo>
                    <a:pt x="1416547" y="1159818"/>
                    <a:pt x="1411696" y="1171530"/>
                    <a:pt x="1403061" y="1180165"/>
                  </a:cubicBezTo>
                  <a:cubicBezTo>
                    <a:pt x="1394426" y="1188800"/>
                    <a:pt x="1382714" y="1193652"/>
                    <a:pt x="1370502" y="1193652"/>
                  </a:cubicBezTo>
                  <a:lnTo>
                    <a:pt x="46046" y="1193652"/>
                  </a:lnTo>
                  <a:cubicBezTo>
                    <a:pt x="33834" y="1193652"/>
                    <a:pt x="22122" y="1188800"/>
                    <a:pt x="13487" y="1180165"/>
                  </a:cubicBezTo>
                  <a:cubicBezTo>
                    <a:pt x="4851" y="1171530"/>
                    <a:pt x="0" y="1159818"/>
                    <a:pt x="0" y="1147606"/>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sp>
        <p:sp>
          <p:nvSpPr>
            <p:cNvPr id="142" name="TextBox 8"/>
            <p:cNvSpPr/>
            <p:nvPr/>
          </p:nvSpPr>
          <p:spPr>
            <a:xfrm>
              <a:off x="1155960" y="1608120"/>
              <a:ext cx="4203000" cy="3654720"/>
            </a:xfrm>
            <a:prstGeom prst="rect">
              <a:avLst/>
            </a:prstGeom>
            <a:noFill/>
            <a:ln w="0">
              <a:noFill/>
            </a:ln>
          </p:spPr>
          <p:style>
            <a:lnRef idx="0"/>
            <a:fillRef idx="0"/>
            <a:effectRef idx="0"/>
            <a:fontRef idx="minor"/>
          </p:style>
        </p:sp>
      </p:grpSp>
      <p:sp>
        <p:nvSpPr>
          <p:cNvPr id="143" name="AutoShape 9"/>
          <p:cNvSpPr/>
          <p:nvPr/>
        </p:nvSpPr>
        <p:spPr>
          <a:xfrm>
            <a:off x="1163160" y="2746080"/>
            <a:ext cx="4178880" cy="360"/>
          </a:xfrm>
          <a:prstGeom prst="line">
            <a:avLst/>
          </a:prstGeom>
          <a:ln w="38100">
            <a:solidFill>
              <a:srgbClr val="145da0"/>
            </a:solidFill>
            <a:round/>
          </a:ln>
        </p:spPr>
        <p:style>
          <a:lnRef idx="0"/>
          <a:fillRef idx="0"/>
          <a:effectRef idx="0"/>
          <a:fontRef idx="minor"/>
        </p:style>
      </p:sp>
      <p:sp>
        <p:nvSpPr>
          <p:cNvPr id="144" name="AutoShape 10"/>
          <p:cNvSpPr/>
          <p:nvPr/>
        </p:nvSpPr>
        <p:spPr>
          <a:xfrm>
            <a:off x="1195200" y="4130640"/>
            <a:ext cx="4203360" cy="360"/>
          </a:xfrm>
          <a:prstGeom prst="line">
            <a:avLst/>
          </a:prstGeom>
          <a:ln w="38100">
            <a:solidFill>
              <a:srgbClr val="145da0"/>
            </a:solidFill>
            <a:round/>
          </a:ln>
        </p:spPr>
        <p:style>
          <a:lnRef idx="0"/>
          <a:fillRef idx="0"/>
          <a:effectRef idx="0"/>
          <a:fontRef idx="minor"/>
        </p:style>
      </p:sp>
      <p:sp>
        <p:nvSpPr>
          <p:cNvPr id="145" name="Freeform 11"/>
          <p:cNvSpPr/>
          <p:nvPr/>
        </p:nvSpPr>
        <p:spPr>
          <a:xfrm>
            <a:off x="7091280" y="6363360"/>
            <a:ext cx="4154040" cy="582120"/>
          </a:xfrm>
          <a:custGeom>
            <a:avLst/>
            <a:gdLst/>
            <a:ahLst/>
            <a:rect l="l" t="t" r="r" b="b"/>
            <a:pathLst>
              <a:path w="4154377" h="582587">
                <a:moveTo>
                  <a:pt x="0" y="0"/>
                </a:moveTo>
                <a:lnTo>
                  <a:pt x="4154376" y="0"/>
                </a:lnTo>
                <a:lnTo>
                  <a:pt x="4154376" y="582587"/>
                </a:lnTo>
                <a:lnTo>
                  <a:pt x="0" y="582587"/>
                </a:lnTo>
                <a:lnTo>
                  <a:pt x="0" y="0"/>
                </a:lnTo>
                <a:close/>
              </a:path>
            </a:pathLst>
          </a:custGeom>
          <a:blipFill rotWithShape="0">
            <a:blip r:embed="rId2"/>
            <a:srcRect/>
            <a:stretch/>
          </a:blipFill>
          <a:ln w="0">
            <a:noFill/>
          </a:ln>
        </p:spPr>
        <p:style>
          <a:lnRef idx="0"/>
          <a:fillRef idx="0"/>
          <a:effectRef idx="0"/>
          <a:fontRef idx="minor"/>
        </p:style>
      </p:sp>
      <p:grpSp>
        <p:nvGrpSpPr>
          <p:cNvPr id="146" name="Group 12"/>
          <p:cNvGrpSpPr/>
          <p:nvPr/>
        </p:nvGrpSpPr>
        <p:grpSpPr>
          <a:xfrm>
            <a:off x="7042320" y="2214720"/>
            <a:ext cx="4203000" cy="4148280"/>
            <a:chOff x="7042320" y="2214720"/>
            <a:chExt cx="4203000" cy="4148280"/>
          </a:xfrm>
        </p:grpSpPr>
        <p:sp>
          <p:nvSpPr>
            <p:cNvPr id="147" name="Freeform 13"/>
            <p:cNvSpPr/>
            <p:nvPr/>
          </p:nvSpPr>
          <p:spPr>
            <a:xfrm>
              <a:off x="7042320" y="2327760"/>
              <a:ext cx="4203000" cy="4035240"/>
            </a:xfrm>
            <a:custGeom>
              <a:avLst/>
              <a:gdLst/>
              <a:ahLst/>
              <a:rect l="l" t="t" r="r" b="b"/>
              <a:pathLst>
                <a:path w="1416547" h="1360055">
                  <a:moveTo>
                    <a:pt x="46046" y="0"/>
                  </a:moveTo>
                  <a:lnTo>
                    <a:pt x="1370502" y="0"/>
                  </a:lnTo>
                  <a:cubicBezTo>
                    <a:pt x="1382714" y="0"/>
                    <a:pt x="1394426" y="4851"/>
                    <a:pt x="1403061" y="13487"/>
                  </a:cubicBezTo>
                  <a:cubicBezTo>
                    <a:pt x="1411696" y="22122"/>
                    <a:pt x="1416547" y="33834"/>
                    <a:pt x="1416547" y="46046"/>
                  </a:cubicBezTo>
                  <a:lnTo>
                    <a:pt x="1416547" y="1314009"/>
                  </a:lnTo>
                  <a:cubicBezTo>
                    <a:pt x="1416547" y="1326222"/>
                    <a:pt x="1411696" y="1337933"/>
                    <a:pt x="1403061" y="1346569"/>
                  </a:cubicBezTo>
                  <a:cubicBezTo>
                    <a:pt x="1394426" y="1355204"/>
                    <a:pt x="1382714" y="1360055"/>
                    <a:pt x="1370502" y="1360055"/>
                  </a:cubicBezTo>
                  <a:lnTo>
                    <a:pt x="46046" y="1360055"/>
                  </a:lnTo>
                  <a:cubicBezTo>
                    <a:pt x="33834" y="1360055"/>
                    <a:pt x="22122" y="1355204"/>
                    <a:pt x="13487" y="1346569"/>
                  </a:cubicBezTo>
                  <a:cubicBezTo>
                    <a:pt x="4851" y="1337933"/>
                    <a:pt x="0" y="1326222"/>
                    <a:pt x="0" y="1314009"/>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sp>
        <p:sp>
          <p:nvSpPr>
            <p:cNvPr id="148" name="TextBox 14"/>
            <p:cNvSpPr/>
            <p:nvPr/>
          </p:nvSpPr>
          <p:spPr>
            <a:xfrm>
              <a:off x="7042320" y="2214720"/>
              <a:ext cx="4203000" cy="4148280"/>
            </a:xfrm>
            <a:prstGeom prst="rect">
              <a:avLst/>
            </a:prstGeom>
            <a:noFill/>
            <a:ln w="0">
              <a:noFill/>
            </a:ln>
          </p:spPr>
          <p:style>
            <a:lnRef idx="0"/>
            <a:fillRef idx="0"/>
            <a:effectRef idx="0"/>
            <a:fontRef idx="minor"/>
          </p:style>
        </p:sp>
      </p:grpSp>
      <p:sp>
        <p:nvSpPr>
          <p:cNvPr id="149" name="AutoShape 15"/>
          <p:cNvSpPr/>
          <p:nvPr/>
        </p:nvSpPr>
        <p:spPr>
          <a:xfrm>
            <a:off x="7066800" y="3433320"/>
            <a:ext cx="4154040" cy="360"/>
          </a:xfrm>
          <a:prstGeom prst="line">
            <a:avLst/>
          </a:prstGeom>
          <a:ln w="38100">
            <a:solidFill>
              <a:srgbClr val="145da0"/>
            </a:solidFill>
            <a:round/>
          </a:ln>
        </p:spPr>
        <p:style>
          <a:lnRef idx="0"/>
          <a:fillRef idx="0"/>
          <a:effectRef idx="0"/>
          <a:fontRef idx="minor"/>
        </p:style>
      </p:sp>
      <p:sp>
        <p:nvSpPr>
          <p:cNvPr id="150" name="AutoShape 16"/>
          <p:cNvSpPr/>
          <p:nvPr/>
        </p:nvSpPr>
        <p:spPr>
          <a:xfrm>
            <a:off x="7041960" y="5162760"/>
            <a:ext cx="4154400" cy="360"/>
          </a:xfrm>
          <a:prstGeom prst="line">
            <a:avLst/>
          </a:prstGeom>
          <a:ln w="38100">
            <a:solidFill>
              <a:srgbClr val="145da0"/>
            </a:solidFill>
            <a:round/>
          </a:ln>
        </p:spPr>
        <p:style>
          <a:lnRef idx="0"/>
          <a:fillRef idx="0"/>
          <a:effectRef idx="0"/>
          <a:fontRef idx="minor"/>
        </p:style>
      </p:sp>
      <p:sp>
        <p:nvSpPr>
          <p:cNvPr id="151" name="TextBox 17"/>
          <p:cNvSpPr/>
          <p:nvPr/>
        </p:nvSpPr>
        <p:spPr>
          <a:xfrm>
            <a:off x="5201640" y="816480"/>
            <a:ext cx="7884360" cy="799920"/>
          </a:xfrm>
          <a:prstGeom prst="rect">
            <a:avLst/>
          </a:prstGeom>
          <a:noFill/>
          <a:ln w="0">
            <a:noFill/>
          </a:ln>
        </p:spPr>
        <p:style>
          <a:lnRef idx="0"/>
          <a:fillRef idx="0"/>
          <a:effectRef idx="0"/>
          <a:fontRef idx="minor"/>
        </p:style>
        <p:txBody>
          <a:bodyPr lIns="0" rIns="0" tIns="0" bIns="0" anchor="t">
            <a:spAutoFit/>
          </a:bodyPr>
          <a:p>
            <a:pPr algn="ctr">
              <a:lnSpc>
                <a:spcPts val="6301"/>
              </a:lnSpc>
              <a:buNone/>
              <a:tabLst>
                <a:tab algn="l" pos="0"/>
              </a:tabLst>
            </a:pPr>
            <a:r>
              <a:rPr b="0" lang="en-US" sz="4500" spc="-1" strike="noStrike">
                <a:solidFill>
                  <a:srgbClr val="051d40"/>
                </a:solidFill>
                <a:latin typeface="Open Sans Extra Bold"/>
              </a:rPr>
              <a:t>Les IA</a:t>
            </a:r>
            <a:endParaRPr b="0" lang="en-US" sz="4500" spc="-1" strike="noStrike">
              <a:latin typeface="Arial"/>
            </a:endParaRPr>
          </a:p>
        </p:txBody>
      </p:sp>
      <p:sp>
        <p:nvSpPr>
          <p:cNvPr id="152" name="TextBox 18"/>
          <p:cNvSpPr/>
          <p:nvPr/>
        </p:nvSpPr>
        <p:spPr>
          <a:xfrm>
            <a:off x="1507320" y="2834640"/>
            <a:ext cx="3578760" cy="107388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Ce solver à pour objectif d’essayer de placer les IA de manière récussive et lorsque cela est impossible, l’IA revient en arrière </a:t>
            </a:r>
            <a:endParaRPr b="0" lang="en-US" sz="1510" spc="-1" strike="noStrike">
              <a:latin typeface="Arial"/>
            </a:endParaRPr>
          </a:p>
        </p:txBody>
      </p:sp>
      <p:sp>
        <p:nvSpPr>
          <p:cNvPr id="153" name="TextBox 19"/>
          <p:cNvSpPr/>
          <p:nvPr/>
        </p:nvSpPr>
        <p:spPr>
          <a:xfrm>
            <a:off x="1507320" y="1993320"/>
            <a:ext cx="3490560" cy="43308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Backtracking</a:t>
            </a:r>
            <a:endParaRPr b="0" lang="en-US" sz="2430" spc="-1" strike="noStrike">
              <a:latin typeface="Arial"/>
            </a:endParaRPr>
          </a:p>
        </p:txBody>
      </p:sp>
      <p:sp>
        <p:nvSpPr>
          <p:cNvPr id="154" name="TextBox 20"/>
          <p:cNvSpPr/>
          <p:nvPr/>
        </p:nvSpPr>
        <p:spPr>
          <a:xfrm>
            <a:off x="7379640" y="3560040"/>
            <a:ext cx="3578760" cy="134244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Cet IA va chosir aléatoirement les pièces dans la liste et essayer de les placer aléatoire dans la grille quand une pièce ne peut pas être placé , l’ia passe à la suivante</a:t>
            </a:r>
            <a:endParaRPr b="0" lang="en-US" sz="1510" spc="-1" strike="noStrike">
              <a:latin typeface="Arial"/>
            </a:endParaRPr>
          </a:p>
        </p:txBody>
      </p:sp>
      <p:sp>
        <p:nvSpPr>
          <p:cNvPr id="155" name="TextBox 21"/>
          <p:cNvSpPr/>
          <p:nvPr/>
        </p:nvSpPr>
        <p:spPr>
          <a:xfrm>
            <a:off x="7399440" y="2646000"/>
            <a:ext cx="3490560" cy="43308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Random</a:t>
            </a:r>
            <a:endParaRPr b="0" lang="en-US" sz="2430" spc="-1" strike="noStrike">
              <a:latin typeface="Arial"/>
            </a:endParaRPr>
          </a:p>
        </p:txBody>
      </p:sp>
      <p:sp>
        <p:nvSpPr>
          <p:cNvPr id="156" name="TextBox 22"/>
          <p:cNvSpPr/>
          <p:nvPr/>
        </p:nvSpPr>
        <p:spPr>
          <a:xfrm>
            <a:off x="1519560" y="421668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Spécificité : Affiche coup par coup où l’utilisateur devrait placer sa pièce comme un tutoriel</a:t>
            </a:r>
            <a:endParaRPr b="0" lang="en-US" sz="1510" spc="-1" strike="noStrike">
              <a:latin typeface="Arial"/>
            </a:endParaRPr>
          </a:p>
        </p:txBody>
      </p:sp>
      <p:grpSp>
        <p:nvGrpSpPr>
          <p:cNvPr id="157" name="Group 23"/>
          <p:cNvGrpSpPr/>
          <p:nvPr/>
        </p:nvGrpSpPr>
        <p:grpSpPr>
          <a:xfrm>
            <a:off x="12878640" y="1608120"/>
            <a:ext cx="4227840" cy="4160160"/>
            <a:chOff x="12878640" y="1608120"/>
            <a:chExt cx="4227840" cy="4160160"/>
          </a:xfrm>
        </p:grpSpPr>
        <p:sp>
          <p:nvSpPr>
            <p:cNvPr id="158" name="Freeform 24"/>
            <p:cNvSpPr/>
            <p:nvPr/>
          </p:nvSpPr>
          <p:spPr>
            <a:xfrm>
              <a:off x="12952440" y="5186160"/>
              <a:ext cx="4154040" cy="582120"/>
            </a:xfrm>
            <a:custGeom>
              <a:avLst/>
              <a:gdLst/>
              <a:ahLst/>
              <a:rect l="l" t="t" r="r" b="b"/>
              <a:pathLst>
                <a:path w="5539169" h="776782">
                  <a:moveTo>
                    <a:pt x="0" y="0"/>
                  </a:moveTo>
                  <a:lnTo>
                    <a:pt x="5539169" y="0"/>
                  </a:lnTo>
                  <a:lnTo>
                    <a:pt x="5539169" y="776782"/>
                  </a:lnTo>
                  <a:lnTo>
                    <a:pt x="0" y="776782"/>
                  </a:lnTo>
                  <a:lnTo>
                    <a:pt x="0" y="0"/>
                  </a:lnTo>
                  <a:close/>
                </a:path>
              </a:pathLst>
            </a:custGeom>
            <a:blipFill rotWithShape="0">
              <a:blip r:embed="rId3"/>
              <a:srcRect/>
              <a:stretch/>
            </a:blipFill>
            <a:ln w="0">
              <a:noFill/>
            </a:ln>
          </p:spPr>
          <p:style>
            <a:lnRef idx="0"/>
            <a:fillRef idx="0"/>
            <a:effectRef idx="0"/>
            <a:fontRef idx="minor"/>
          </p:style>
        </p:sp>
        <p:grpSp>
          <p:nvGrpSpPr>
            <p:cNvPr id="159" name="Group 25"/>
            <p:cNvGrpSpPr/>
            <p:nvPr/>
          </p:nvGrpSpPr>
          <p:grpSpPr>
            <a:xfrm>
              <a:off x="12903480" y="1608120"/>
              <a:ext cx="4203000" cy="3577680"/>
              <a:chOff x="12903480" y="1608120"/>
              <a:chExt cx="4203000" cy="3577680"/>
            </a:xfrm>
          </p:grpSpPr>
          <p:sp>
            <p:nvSpPr>
              <p:cNvPr id="160" name="Freeform 26"/>
              <p:cNvSpPr/>
              <p:nvPr/>
            </p:nvSpPr>
            <p:spPr>
              <a:xfrm>
                <a:off x="12903480" y="1721160"/>
                <a:ext cx="4203000" cy="3464640"/>
              </a:xfrm>
              <a:custGeom>
                <a:avLst/>
                <a:gdLst/>
                <a:ahLst/>
                <a:rect l="l" t="t" r="r" b="b"/>
                <a:pathLst>
                  <a:path w="1416547" h="1167678">
                    <a:moveTo>
                      <a:pt x="46046" y="0"/>
                    </a:moveTo>
                    <a:lnTo>
                      <a:pt x="1370502" y="0"/>
                    </a:lnTo>
                    <a:cubicBezTo>
                      <a:pt x="1382714" y="0"/>
                      <a:pt x="1394426" y="4851"/>
                      <a:pt x="1403061" y="13487"/>
                    </a:cubicBezTo>
                    <a:cubicBezTo>
                      <a:pt x="1411696" y="22122"/>
                      <a:pt x="1416547" y="33834"/>
                      <a:pt x="1416547" y="46046"/>
                    </a:cubicBezTo>
                    <a:lnTo>
                      <a:pt x="1416547" y="1121632"/>
                    </a:lnTo>
                    <a:cubicBezTo>
                      <a:pt x="1416547" y="1133844"/>
                      <a:pt x="1411696" y="1145556"/>
                      <a:pt x="1403061" y="1154191"/>
                    </a:cubicBezTo>
                    <a:cubicBezTo>
                      <a:pt x="1394426" y="1162826"/>
                      <a:pt x="1382714" y="1167678"/>
                      <a:pt x="1370502" y="1167678"/>
                    </a:cubicBezTo>
                    <a:lnTo>
                      <a:pt x="46046" y="1167678"/>
                    </a:lnTo>
                    <a:cubicBezTo>
                      <a:pt x="33834" y="1167678"/>
                      <a:pt x="22122" y="1162826"/>
                      <a:pt x="13487" y="1154191"/>
                    </a:cubicBezTo>
                    <a:cubicBezTo>
                      <a:pt x="4851" y="1145556"/>
                      <a:pt x="0" y="1133844"/>
                      <a:pt x="0" y="1121632"/>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sp>
          <p:sp>
            <p:nvSpPr>
              <p:cNvPr id="161" name="TextBox 27"/>
              <p:cNvSpPr/>
              <p:nvPr/>
            </p:nvSpPr>
            <p:spPr>
              <a:xfrm>
                <a:off x="12903480" y="1608120"/>
                <a:ext cx="4203000" cy="3577680"/>
              </a:xfrm>
              <a:prstGeom prst="rect">
                <a:avLst/>
              </a:prstGeom>
              <a:noFill/>
              <a:ln w="0">
                <a:noFill/>
              </a:ln>
            </p:spPr>
            <p:style>
              <a:lnRef idx="0"/>
              <a:fillRef idx="0"/>
              <a:effectRef idx="0"/>
              <a:fontRef idx="minor"/>
            </p:style>
          </p:sp>
        </p:grpSp>
        <p:sp>
          <p:nvSpPr>
            <p:cNvPr id="162" name="AutoShape 28"/>
            <p:cNvSpPr/>
            <p:nvPr/>
          </p:nvSpPr>
          <p:spPr>
            <a:xfrm>
              <a:off x="12879000" y="2724840"/>
              <a:ext cx="4154400" cy="360"/>
            </a:xfrm>
            <a:prstGeom prst="line">
              <a:avLst/>
            </a:prstGeom>
            <a:ln w="50800">
              <a:solidFill>
                <a:srgbClr val="145da0"/>
              </a:solidFill>
              <a:round/>
            </a:ln>
          </p:spPr>
          <p:style>
            <a:lnRef idx="0"/>
            <a:fillRef idx="0"/>
            <a:effectRef idx="0"/>
            <a:fontRef idx="minor"/>
          </p:style>
        </p:sp>
        <p:sp>
          <p:nvSpPr>
            <p:cNvPr id="163" name="AutoShape 29"/>
            <p:cNvSpPr/>
            <p:nvPr/>
          </p:nvSpPr>
          <p:spPr>
            <a:xfrm>
              <a:off x="12878640" y="4068720"/>
              <a:ext cx="4154400" cy="360"/>
            </a:xfrm>
            <a:prstGeom prst="line">
              <a:avLst/>
            </a:prstGeom>
            <a:ln w="50800">
              <a:solidFill>
                <a:srgbClr val="145da0"/>
              </a:solidFill>
              <a:round/>
            </a:ln>
          </p:spPr>
          <p:style>
            <a:lnRef idx="0"/>
            <a:fillRef idx="0"/>
            <a:effectRef idx="0"/>
            <a:fontRef idx="minor"/>
          </p:style>
        </p:sp>
        <p:sp>
          <p:nvSpPr>
            <p:cNvPr id="164" name="TextBox 30"/>
            <p:cNvSpPr/>
            <p:nvPr/>
          </p:nvSpPr>
          <p:spPr>
            <a:xfrm>
              <a:off x="13198320" y="294660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Il s’agit d’une IA qui testera toutes les possibilité de placement et de rotation pour placer un maximum de pièces.</a:t>
              </a:r>
              <a:endParaRPr b="0" lang="en-US" sz="1510" spc="-1" strike="noStrike">
                <a:latin typeface="Arial"/>
              </a:endParaRPr>
            </a:p>
          </p:txBody>
        </p:sp>
        <p:sp>
          <p:nvSpPr>
            <p:cNvPr id="165" name="TextBox 31"/>
            <p:cNvSpPr/>
            <p:nvPr/>
          </p:nvSpPr>
          <p:spPr>
            <a:xfrm>
              <a:off x="13235040" y="2047320"/>
              <a:ext cx="3490560" cy="43236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Brute Force</a:t>
              </a:r>
              <a:endParaRPr b="0" lang="en-US" sz="2430" spc="-1" strike="noStrike">
                <a:latin typeface="Arial"/>
              </a:endParaRPr>
            </a:p>
          </p:txBody>
        </p:sp>
        <p:sp>
          <p:nvSpPr>
            <p:cNvPr id="166" name="TextBox 32"/>
            <p:cNvSpPr/>
            <p:nvPr/>
          </p:nvSpPr>
          <p:spPr>
            <a:xfrm>
              <a:off x="13215600" y="419904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Spécificité : Prend un temps théorique plus long mais ne montre pas les pièces à placer</a:t>
              </a:r>
              <a:endParaRPr b="0" lang="en-US" sz="1510" spc="-1" strike="noStrike">
                <a:latin typeface="Arial"/>
              </a:endParaRPr>
            </a:p>
          </p:txBody>
        </p:sp>
      </p:grpSp>
      <p:sp>
        <p:nvSpPr>
          <p:cNvPr id="167" name="TextBox 33"/>
          <p:cNvSpPr/>
          <p:nvPr/>
        </p:nvSpPr>
        <p:spPr>
          <a:xfrm>
            <a:off x="7379640" y="536436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Spécificité : Est plus rapide que le backtracking et brute force mais est moins efficace</a:t>
            </a:r>
            <a:endParaRPr b="0" lang="en-US" sz="1510" spc="-1" strike="noStrike">
              <a:latin typeface="Arial"/>
            </a:endParaRPr>
          </a:p>
        </p:txBody>
      </p:sp>
      <p:sp>
        <p:nvSpPr>
          <p:cNvPr id="168" name="Freeform 34"/>
          <p:cNvSpPr/>
          <p:nvPr/>
        </p:nvSpPr>
        <p:spPr>
          <a:xfrm>
            <a:off x="12000240" y="9239400"/>
            <a:ext cx="4154040" cy="582120"/>
          </a:xfrm>
          <a:custGeom>
            <a:avLst/>
            <a:gdLst/>
            <a:ahLst/>
            <a:rect l="l" t="t" r="r" b="b"/>
            <a:pathLst>
              <a:path w="4154377" h="582587">
                <a:moveTo>
                  <a:pt x="0" y="0"/>
                </a:moveTo>
                <a:lnTo>
                  <a:pt x="4154376" y="0"/>
                </a:lnTo>
                <a:lnTo>
                  <a:pt x="4154376" y="582587"/>
                </a:lnTo>
                <a:lnTo>
                  <a:pt x="0" y="582587"/>
                </a:lnTo>
                <a:lnTo>
                  <a:pt x="0" y="0"/>
                </a:lnTo>
                <a:close/>
              </a:path>
            </a:pathLst>
          </a:custGeom>
          <a:blipFill rotWithShape="0">
            <a:blip r:embed="rId4"/>
            <a:srcRect/>
            <a:stretch/>
          </a:blipFill>
          <a:ln w="0">
            <a:noFill/>
          </a:ln>
        </p:spPr>
        <p:style>
          <a:lnRef idx="0"/>
          <a:fillRef idx="0"/>
          <a:effectRef idx="0"/>
          <a:fontRef idx="minor"/>
        </p:style>
      </p:sp>
      <p:grpSp>
        <p:nvGrpSpPr>
          <p:cNvPr id="169" name="Group 35"/>
          <p:cNvGrpSpPr/>
          <p:nvPr/>
        </p:nvGrpSpPr>
        <p:grpSpPr>
          <a:xfrm>
            <a:off x="12122640" y="5732640"/>
            <a:ext cx="4203000" cy="3569400"/>
            <a:chOff x="12122640" y="5732640"/>
            <a:chExt cx="4203000" cy="3569400"/>
          </a:xfrm>
        </p:grpSpPr>
        <p:sp>
          <p:nvSpPr>
            <p:cNvPr id="170" name="Freeform 36"/>
            <p:cNvSpPr/>
            <p:nvPr/>
          </p:nvSpPr>
          <p:spPr>
            <a:xfrm>
              <a:off x="12122640" y="5845680"/>
              <a:ext cx="4203000" cy="3456360"/>
            </a:xfrm>
            <a:custGeom>
              <a:avLst/>
              <a:gdLst/>
              <a:ahLst/>
              <a:rect l="l" t="t" r="r" b="b"/>
              <a:pathLst>
                <a:path w="1416547" h="1164948">
                  <a:moveTo>
                    <a:pt x="46046" y="0"/>
                  </a:moveTo>
                  <a:lnTo>
                    <a:pt x="1370502" y="0"/>
                  </a:lnTo>
                  <a:cubicBezTo>
                    <a:pt x="1382714" y="0"/>
                    <a:pt x="1394426" y="4851"/>
                    <a:pt x="1403061" y="13487"/>
                  </a:cubicBezTo>
                  <a:cubicBezTo>
                    <a:pt x="1411696" y="22122"/>
                    <a:pt x="1416547" y="33834"/>
                    <a:pt x="1416547" y="46046"/>
                  </a:cubicBezTo>
                  <a:lnTo>
                    <a:pt x="1416547" y="1118902"/>
                  </a:lnTo>
                  <a:cubicBezTo>
                    <a:pt x="1416547" y="1131114"/>
                    <a:pt x="1411696" y="1142826"/>
                    <a:pt x="1403061" y="1151461"/>
                  </a:cubicBezTo>
                  <a:cubicBezTo>
                    <a:pt x="1394426" y="1160097"/>
                    <a:pt x="1382714" y="1164948"/>
                    <a:pt x="1370502" y="1164948"/>
                  </a:cubicBezTo>
                  <a:lnTo>
                    <a:pt x="46046" y="1164948"/>
                  </a:lnTo>
                  <a:cubicBezTo>
                    <a:pt x="33834" y="1164948"/>
                    <a:pt x="22122" y="1160097"/>
                    <a:pt x="13487" y="1151461"/>
                  </a:cubicBezTo>
                  <a:cubicBezTo>
                    <a:pt x="4851" y="1142826"/>
                    <a:pt x="0" y="1131114"/>
                    <a:pt x="0" y="1118902"/>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sp>
        <p:sp>
          <p:nvSpPr>
            <p:cNvPr id="171" name="TextBox 37"/>
            <p:cNvSpPr/>
            <p:nvPr/>
          </p:nvSpPr>
          <p:spPr>
            <a:xfrm>
              <a:off x="12122640" y="5732640"/>
              <a:ext cx="4203000" cy="3569400"/>
            </a:xfrm>
            <a:prstGeom prst="rect">
              <a:avLst/>
            </a:prstGeom>
            <a:noFill/>
            <a:ln w="0">
              <a:noFill/>
            </a:ln>
          </p:spPr>
          <p:style>
            <a:lnRef idx="0"/>
            <a:fillRef idx="0"/>
            <a:effectRef idx="0"/>
            <a:fontRef idx="minor"/>
          </p:style>
        </p:sp>
      </p:grpSp>
      <p:sp>
        <p:nvSpPr>
          <p:cNvPr id="172" name="AutoShape 38"/>
          <p:cNvSpPr/>
          <p:nvPr/>
        </p:nvSpPr>
        <p:spPr>
          <a:xfrm>
            <a:off x="12122280" y="6735600"/>
            <a:ext cx="4154400" cy="360"/>
          </a:xfrm>
          <a:prstGeom prst="line">
            <a:avLst/>
          </a:prstGeom>
          <a:ln w="38100">
            <a:solidFill>
              <a:srgbClr val="145da0"/>
            </a:solidFill>
            <a:round/>
          </a:ln>
        </p:spPr>
        <p:style>
          <a:lnRef idx="0"/>
          <a:fillRef idx="0"/>
          <a:effectRef idx="0"/>
          <a:fontRef idx="minor"/>
        </p:style>
      </p:sp>
      <p:sp>
        <p:nvSpPr>
          <p:cNvPr id="173" name="AutoShape 39"/>
          <p:cNvSpPr/>
          <p:nvPr/>
        </p:nvSpPr>
        <p:spPr>
          <a:xfrm>
            <a:off x="12102840" y="8277120"/>
            <a:ext cx="4154400" cy="360"/>
          </a:xfrm>
          <a:prstGeom prst="line">
            <a:avLst/>
          </a:prstGeom>
          <a:ln w="38100">
            <a:solidFill>
              <a:srgbClr val="145da0"/>
            </a:solidFill>
            <a:round/>
          </a:ln>
        </p:spPr>
        <p:style>
          <a:lnRef idx="0"/>
          <a:fillRef idx="0"/>
          <a:effectRef idx="0"/>
          <a:fontRef idx="minor"/>
        </p:style>
      </p:sp>
      <p:sp>
        <p:nvSpPr>
          <p:cNvPr id="174" name="TextBox 40"/>
          <p:cNvSpPr/>
          <p:nvPr/>
        </p:nvSpPr>
        <p:spPr>
          <a:xfrm>
            <a:off x="12459960" y="6916680"/>
            <a:ext cx="3578760" cy="107388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Le but de solver est de completer la grille à partir de polyominos sélectionnés afin d’auto-compléter la grille </a:t>
            </a:r>
            <a:endParaRPr b="0" lang="en-US" sz="1510" spc="-1" strike="noStrike">
              <a:latin typeface="Arial"/>
            </a:endParaRPr>
          </a:p>
        </p:txBody>
      </p:sp>
      <p:sp>
        <p:nvSpPr>
          <p:cNvPr id="175" name="TextBox 41"/>
          <p:cNvSpPr/>
          <p:nvPr/>
        </p:nvSpPr>
        <p:spPr>
          <a:xfrm>
            <a:off x="12459960" y="6080760"/>
            <a:ext cx="3490560" cy="43308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Auto tiling</a:t>
            </a:r>
            <a:endParaRPr b="0" lang="en-US" sz="2430" spc="-1" strike="noStrike">
              <a:latin typeface="Arial"/>
            </a:endParaRPr>
          </a:p>
        </p:txBody>
      </p:sp>
      <p:sp>
        <p:nvSpPr>
          <p:cNvPr id="176" name="TextBox 42"/>
          <p:cNvSpPr/>
          <p:nvPr/>
        </p:nvSpPr>
        <p:spPr>
          <a:xfrm>
            <a:off x="12459960" y="839160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Spécificité : Effectue un bon mixte des pièce et permet d’avoir une solution instantané</a:t>
            </a:r>
            <a:endParaRPr b="0" lang="en-US" sz="1510" spc="-1" strike="noStrike">
              <a:latin typeface="Arial"/>
            </a:endParaRPr>
          </a:p>
        </p:txBody>
      </p:sp>
      <p:grpSp>
        <p:nvGrpSpPr>
          <p:cNvPr id="177" name="Group 43"/>
          <p:cNvGrpSpPr/>
          <p:nvPr/>
        </p:nvGrpSpPr>
        <p:grpSpPr>
          <a:xfrm>
            <a:off x="2271240" y="5799240"/>
            <a:ext cx="4247640" cy="4022280"/>
            <a:chOff x="2271240" y="5799240"/>
            <a:chExt cx="4247640" cy="4022280"/>
          </a:xfrm>
        </p:grpSpPr>
        <p:sp>
          <p:nvSpPr>
            <p:cNvPr id="178" name="Freeform 44"/>
            <p:cNvSpPr/>
            <p:nvPr/>
          </p:nvSpPr>
          <p:spPr>
            <a:xfrm>
              <a:off x="2364840" y="9239400"/>
              <a:ext cx="4154040" cy="582120"/>
            </a:xfrm>
            <a:custGeom>
              <a:avLst/>
              <a:gdLst/>
              <a:ahLst/>
              <a:rect l="l" t="t" r="r" b="b"/>
              <a:pathLst>
                <a:path w="5539169" h="776782">
                  <a:moveTo>
                    <a:pt x="0" y="0"/>
                  </a:moveTo>
                  <a:lnTo>
                    <a:pt x="5539169" y="0"/>
                  </a:lnTo>
                  <a:lnTo>
                    <a:pt x="5539169" y="776782"/>
                  </a:lnTo>
                  <a:lnTo>
                    <a:pt x="0" y="776782"/>
                  </a:lnTo>
                  <a:lnTo>
                    <a:pt x="0" y="0"/>
                  </a:lnTo>
                  <a:close/>
                </a:path>
              </a:pathLst>
            </a:custGeom>
            <a:blipFill rotWithShape="0">
              <a:blip r:embed="rId5"/>
              <a:srcRect/>
              <a:stretch/>
            </a:blipFill>
            <a:ln w="0">
              <a:noFill/>
            </a:ln>
          </p:spPr>
          <p:style>
            <a:lnRef idx="0"/>
            <a:fillRef idx="0"/>
            <a:effectRef idx="0"/>
            <a:fontRef idx="minor"/>
          </p:style>
        </p:sp>
        <p:grpSp>
          <p:nvGrpSpPr>
            <p:cNvPr id="179" name="Group 45"/>
            <p:cNvGrpSpPr/>
            <p:nvPr/>
          </p:nvGrpSpPr>
          <p:grpSpPr>
            <a:xfrm>
              <a:off x="2271240" y="5799240"/>
              <a:ext cx="4203000" cy="3491280"/>
              <a:chOff x="2271240" y="5799240"/>
              <a:chExt cx="4203000" cy="3491280"/>
            </a:xfrm>
          </p:grpSpPr>
          <p:sp>
            <p:nvSpPr>
              <p:cNvPr id="180" name="Freeform 46"/>
              <p:cNvSpPr/>
              <p:nvPr/>
            </p:nvSpPr>
            <p:spPr>
              <a:xfrm>
                <a:off x="2271240" y="5912280"/>
                <a:ext cx="4203000" cy="3378240"/>
              </a:xfrm>
              <a:custGeom>
                <a:avLst/>
                <a:gdLst/>
                <a:ahLst/>
                <a:rect l="l" t="t" r="r" b="b"/>
                <a:pathLst>
                  <a:path w="1416547" h="1138620">
                    <a:moveTo>
                      <a:pt x="46046" y="0"/>
                    </a:moveTo>
                    <a:lnTo>
                      <a:pt x="1370502" y="0"/>
                    </a:lnTo>
                    <a:cubicBezTo>
                      <a:pt x="1382714" y="0"/>
                      <a:pt x="1394426" y="4851"/>
                      <a:pt x="1403061" y="13487"/>
                    </a:cubicBezTo>
                    <a:cubicBezTo>
                      <a:pt x="1411696" y="22122"/>
                      <a:pt x="1416547" y="33834"/>
                      <a:pt x="1416547" y="46046"/>
                    </a:cubicBezTo>
                    <a:lnTo>
                      <a:pt x="1416547" y="1092575"/>
                    </a:lnTo>
                    <a:cubicBezTo>
                      <a:pt x="1416547" y="1104787"/>
                      <a:pt x="1411696" y="1116499"/>
                      <a:pt x="1403061" y="1125134"/>
                    </a:cubicBezTo>
                    <a:cubicBezTo>
                      <a:pt x="1394426" y="1133769"/>
                      <a:pt x="1382714" y="1138620"/>
                      <a:pt x="1370502" y="1138620"/>
                    </a:cubicBezTo>
                    <a:lnTo>
                      <a:pt x="46046" y="1138620"/>
                    </a:lnTo>
                    <a:cubicBezTo>
                      <a:pt x="33834" y="1138620"/>
                      <a:pt x="22122" y="1133769"/>
                      <a:pt x="13487" y="1125134"/>
                    </a:cubicBezTo>
                    <a:cubicBezTo>
                      <a:pt x="4851" y="1116499"/>
                      <a:pt x="0" y="1104787"/>
                      <a:pt x="0" y="1092575"/>
                    </a:cubicBezTo>
                    <a:lnTo>
                      <a:pt x="0" y="46046"/>
                    </a:lnTo>
                    <a:cubicBezTo>
                      <a:pt x="0" y="33834"/>
                      <a:pt x="4851" y="22122"/>
                      <a:pt x="13487" y="13487"/>
                    </a:cubicBezTo>
                    <a:cubicBezTo>
                      <a:pt x="22122" y="4851"/>
                      <a:pt x="33834" y="0"/>
                      <a:pt x="46046" y="0"/>
                    </a:cubicBezTo>
                    <a:close/>
                  </a:path>
                </a:pathLst>
              </a:custGeom>
              <a:solidFill>
                <a:srgbClr val="fdfdfd"/>
              </a:solidFill>
              <a:ln cap="rnd" w="38100">
                <a:solidFill>
                  <a:srgbClr val="145da0"/>
                </a:solidFill>
                <a:round/>
              </a:ln>
            </p:spPr>
            <p:style>
              <a:lnRef idx="0"/>
              <a:fillRef idx="0"/>
              <a:effectRef idx="0"/>
              <a:fontRef idx="minor"/>
            </p:style>
          </p:sp>
          <p:sp>
            <p:nvSpPr>
              <p:cNvPr id="181" name="TextBox 47"/>
              <p:cNvSpPr/>
              <p:nvPr/>
            </p:nvSpPr>
            <p:spPr>
              <a:xfrm>
                <a:off x="2271240" y="5799240"/>
                <a:ext cx="4203000" cy="3491280"/>
              </a:xfrm>
              <a:prstGeom prst="rect">
                <a:avLst/>
              </a:prstGeom>
              <a:noFill/>
              <a:ln w="0">
                <a:noFill/>
              </a:ln>
            </p:spPr>
            <p:style>
              <a:lnRef idx="0"/>
              <a:fillRef idx="0"/>
              <a:effectRef idx="0"/>
              <a:fontRef idx="minor"/>
            </p:style>
          </p:sp>
        </p:grpSp>
        <p:sp>
          <p:nvSpPr>
            <p:cNvPr id="182" name="AutoShape 48"/>
            <p:cNvSpPr/>
            <p:nvPr/>
          </p:nvSpPr>
          <p:spPr>
            <a:xfrm>
              <a:off x="2278800" y="6937200"/>
              <a:ext cx="4178520" cy="360"/>
            </a:xfrm>
            <a:prstGeom prst="line">
              <a:avLst/>
            </a:prstGeom>
            <a:ln w="50800">
              <a:solidFill>
                <a:srgbClr val="145da0"/>
              </a:solidFill>
              <a:round/>
            </a:ln>
          </p:spPr>
          <p:style>
            <a:lnRef idx="0"/>
            <a:fillRef idx="0"/>
            <a:effectRef idx="0"/>
            <a:fontRef idx="minor"/>
          </p:style>
        </p:sp>
        <p:sp>
          <p:nvSpPr>
            <p:cNvPr id="183" name="AutoShape 49"/>
            <p:cNvSpPr/>
            <p:nvPr/>
          </p:nvSpPr>
          <p:spPr>
            <a:xfrm>
              <a:off x="2315520" y="8042400"/>
              <a:ext cx="4203360" cy="360"/>
            </a:xfrm>
            <a:prstGeom prst="line">
              <a:avLst/>
            </a:prstGeom>
            <a:ln w="50800">
              <a:solidFill>
                <a:srgbClr val="145da0"/>
              </a:solidFill>
              <a:round/>
            </a:ln>
          </p:spPr>
          <p:style>
            <a:lnRef idx="0"/>
            <a:fillRef idx="0"/>
            <a:effectRef idx="0"/>
            <a:fontRef idx="minor"/>
          </p:style>
        </p:sp>
        <p:sp>
          <p:nvSpPr>
            <p:cNvPr id="184" name="TextBox 50"/>
            <p:cNvSpPr/>
            <p:nvPr/>
          </p:nvSpPr>
          <p:spPr>
            <a:xfrm>
              <a:off x="2583360" y="703476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Effectue un mixte de la liste des polyominos afin d’ajouter l’élément d’aléatoire et effectue le bactracking</a:t>
              </a:r>
              <a:endParaRPr b="0" lang="en-US" sz="1510" spc="-1" strike="noStrike">
                <a:latin typeface="Arial"/>
              </a:endParaRPr>
            </a:p>
          </p:txBody>
        </p:sp>
        <p:sp>
          <p:nvSpPr>
            <p:cNvPr id="185" name="TextBox 51"/>
            <p:cNvSpPr/>
            <p:nvPr/>
          </p:nvSpPr>
          <p:spPr>
            <a:xfrm>
              <a:off x="2455560" y="6226560"/>
              <a:ext cx="3834360" cy="432360"/>
            </a:xfrm>
            <a:prstGeom prst="rect">
              <a:avLst/>
            </a:prstGeom>
            <a:noFill/>
            <a:ln w="0">
              <a:noFill/>
            </a:ln>
          </p:spPr>
          <p:style>
            <a:lnRef idx="0"/>
            <a:fillRef idx="0"/>
            <a:effectRef idx="0"/>
            <a:fontRef idx="minor"/>
          </p:style>
          <p:txBody>
            <a:bodyPr lIns="0" rIns="0" tIns="0" bIns="0" anchor="t">
              <a:spAutoFit/>
            </a:bodyPr>
            <a:p>
              <a:pPr algn="ctr">
                <a:lnSpc>
                  <a:spcPts val="3407"/>
                </a:lnSpc>
                <a:buNone/>
              </a:pPr>
              <a:r>
                <a:rPr b="0" lang="en-US" sz="2430" spc="-1" strike="noStrike">
                  <a:solidFill>
                    <a:srgbClr val="145da0"/>
                  </a:solidFill>
                  <a:latin typeface="Poppins Bold"/>
                </a:rPr>
                <a:t>Random Backtracking</a:t>
              </a:r>
              <a:endParaRPr b="0" lang="en-US" sz="2430" spc="-1" strike="noStrike">
                <a:latin typeface="Arial"/>
              </a:endParaRPr>
            </a:p>
          </p:txBody>
        </p:sp>
        <p:sp>
          <p:nvSpPr>
            <p:cNvPr id="186" name="TextBox 52"/>
            <p:cNvSpPr/>
            <p:nvPr/>
          </p:nvSpPr>
          <p:spPr>
            <a:xfrm>
              <a:off x="2583360" y="8248680"/>
              <a:ext cx="3578760" cy="805320"/>
            </a:xfrm>
            <a:prstGeom prst="rect">
              <a:avLst/>
            </a:prstGeom>
            <a:noFill/>
            <a:ln w="0">
              <a:noFill/>
            </a:ln>
          </p:spPr>
          <p:style>
            <a:lnRef idx="0"/>
            <a:fillRef idx="0"/>
            <a:effectRef idx="0"/>
            <a:fontRef idx="minor"/>
          </p:style>
          <p:txBody>
            <a:bodyPr lIns="0" rIns="0" tIns="0" bIns="0" anchor="t">
              <a:spAutoFit/>
            </a:bodyPr>
            <a:p>
              <a:pPr algn="ctr">
                <a:lnSpc>
                  <a:spcPts val="2115"/>
                </a:lnSpc>
                <a:buNone/>
              </a:pPr>
              <a:r>
                <a:rPr b="0" lang="en-US" sz="1510" spc="-32" strike="noStrike">
                  <a:solidFill>
                    <a:srgbClr val="145da0"/>
                  </a:solidFill>
                  <a:latin typeface="Poppins"/>
                </a:rPr>
                <a:t>Spécificité : Donne un résultat différent et montre étape par étape ou placer ses pièces</a:t>
              </a:r>
              <a:endParaRPr b="0" lang="en-US" sz="1510" spc="-1" strike="noStrike">
                <a:latin typeface="Aria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87" name="Freeform 2"/>
          <p:cNvSpPr/>
          <p:nvPr/>
        </p:nvSpPr>
        <p:spPr>
          <a:xfrm rot="5400000">
            <a:off x="8990280" y="810360"/>
            <a:ext cx="8541720" cy="8665920"/>
          </a:xfrm>
          <a:custGeom>
            <a:avLst/>
            <a:gdLst/>
            <a:ahLst/>
            <a:rect l="l" t="t" r="r" b="b"/>
            <a:pathLst>
              <a:path w="8541900" h="8666340">
                <a:moveTo>
                  <a:pt x="0" y="0"/>
                </a:moveTo>
                <a:lnTo>
                  <a:pt x="8541901" y="0"/>
                </a:lnTo>
                <a:lnTo>
                  <a:pt x="8541901" y="8666340"/>
                </a:lnTo>
                <a:lnTo>
                  <a:pt x="0" y="8666340"/>
                </a:lnTo>
                <a:lnTo>
                  <a:pt x="0" y="0"/>
                </a:lnTo>
                <a:close/>
              </a:path>
            </a:pathLst>
          </a:custGeom>
          <a:blipFill rotWithShape="0">
            <a:blip r:embed="rId1">
              <a:alphaModFix amt="14000"/>
            </a:blip>
            <a:srcRect/>
            <a:stretch/>
          </a:blipFill>
          <a:ln w="0">
            <a:noFill/>
          </a:ln>
        </p:spPr>
        <p:style>
          <a:lnRef idx="0"/>
          <a:fillRef idx="0"/>
          <a:effectRef idx="0"/>
          <a:fontRef idx="minor"/>
        </p:style>
      </p:sp>
      <p:sp>
        <p:nvSpPr>
          <p:cNvPr id="188" name="Freeform 3"/>
          <p:cNvSpPr/>
          <p:nvPr/>
        </p:nvSpPr>
        <p:spPr>
          <a:xfrm>
            <a:off x="-103680" y="0"/>
            <a:ext cx="18494640" cy="10409040"/>
          </a:xfrm>
          <a:custGeom>
            <a:avLst/>
            <a:gdLst/>
            <a:ahLst/>
            <a:rect l="l" t="t" r="r" b="b"/>
            <a:pathLst>
              <a:path w="18495067" h="10409282">
                <a:moveTo>
                  <a:pt x="0" y="0"/>
                </a:moveTo>
                <a:lnTo>
                  <a:pt x="18495068" y="0"/>
                </a:lnTo>
                <a:lnTo>
                  <a:pt x="18495068" y="10409282"/>
                </a:lnTo>
                <a:lnTo>
                  <a:pt x="0" y="10409282"/>
                </a:lnTo>
                <a:lnTo>
                  <a:pt x="0" y="0"/>
                </a:lnTo>
                <a:close/>
              </a:path>
            </a:pathLst>
          </a:custGeom>
          <a:blipFill rotWithShape="0">
            <a:blip r:embed="rId2">
              <a:alphaModFix amt="12000"/>
            </a:blip>
            <a:srcRect/>
            <a:stretch/>
          </a:blipFill>
          <a:ln w="0">
            <a:noFill/>
          </a:ln>
        </p:spPr>
        <p:style>
          <a:lnRef idx="0"/>
          <a:fillRef idx="0"/>
          <a:effectRef idx="0"/>
          <a:fontRef idx="minor"/>
        </p:style>
      </p:sp>
      <p:sp>
        <p:nvSpPr>
          <p:cNvPr id="189" name="Freeform 4"/>
          <p:cNvSpPr/>
          <p:nvPr/>
        </p:nvSpPr>
        <p:spPr>
          <a:xfrm rot="5400000">
            <a:off x="2832840" y="810360"/>
            <a:ext cx="8541720" cy="8665920"/>
          </a:xfrm>
          <a:custGeom>
            <a:avLst/>
            <a:gdLst/>
            <a:ahLst/>
            <a:rect l="l" t="t" r="r" b="b"/>
            <a:pathLst>
              <a:path w="8541900" h="8666340">
                <a:moveTo>
                  <a:pt x="0" y="0"/>
                </a:moveTo>
                <a:lnTo>
                  <a:pt x="8541900" y="0"/>
                </a:lnTo>
                <a:lnTo>
                  <a:pt x="8541900" y="8666340"/>
                </a:lnTo>
                <a:lnTo>
                  <a:pt x="0" y="8666340"/>
                </a:lnTo>
                <a:lnTo>
                  <a:pt x="0" y="0"/>
                </a:lnTo>
                <a:close/>
              </a:path>
            </a:pathLst>
          </a:custGeom>
          <a:blipFill rotWithShape="0">
            <a:blip r:embed="rId3">
              <a:alphaModFix amt="14000"/>
            </a:blip>
            <a:srcRect/>
            <a:stretch/>
          </a:blipFill>
          <a:ln w="0">
            <a:noFill/>
          </a:ln>
        </p:spPr>
        <p:style>
          <a:lnRef idx="0"/>
          <a:fillRef idx="0"/>
          <a:effectRef idx="0"/>
          <a:fontRef idx="minor"/>
        </p:style>
      </p:sp>
      <p:grpSp>
        <p:nvGrpSpPr>
          <p:cNvPr id="190" name="Group 5"/>
          <p:cNvGrpSpPr/>
          <p:nvPr/>
        </p:nvGrpSpPr>
        <p:grpSpPr>
          <a:xfrm>
            <a:off x="3061440" y="2792880"/>
            <a:ext cx="12164760" cy="4556520"/>
            <a:chOff x="3061440" y="2792880"/>
            <a:chExt cx="12164760" cy="4556520"/>
          </a:xfrm>
        </p:grpSpPr>
        <p:sp>
          <p:nvSpPr>
            <p:cNvPr id="191" name="Freeform 6"/>
            <p:cNvSpPr/>
            <p:nvPr/>
          </p:nvSpPr>
          <p:spPr>
            <a:xfrm>
              <a:off x="3061440" y="2937240"/>
              <a:ext cx="12164760" cy="4411800"/>
            </a:xfrm>
            <a:custGeom>
              <a:avLst/>
              <a:gdLst/>
              <a:ahLst/>
              <a:rect l="l" t="t" r="r" b="b"/>
              <a:pathLst>
                <a:path w="3203935" h="1162067">
                  <a:moveTo>
                    <a:pt x="0" y="0"/>
                  </a:moveTo>
                  <a:lnTo>
                    <a:pt x="3203935" y="0"/>
                  </a:lnTo>
                  <a:lnTo>
                    <a:pt x="3203935" y="1162067"/>
                  </a:lnTo>
                  <a:lnTo>
                    <a:pt x="0" y="1162067"/>
                  </a:lnTo>
                  <a:close/>
                </a:path>
              </a:pathLst>
            </a:custGeom>
            <a:solidFill>
              <a:srgbClr val="145da0"/>
            </a:solidFill>
            <a:ln cap="sq" w="38100">
              <a:solidFill>
                <a:srgbClr val="ffffff"/>
              </a:solidFill>
              <a:miter/>
            </a:ln>
          </p:spPr>
          <p:style>
            <a:lnRef idx="0"/>
            <a:fillRef idx="0"/>
            <a:effectRef idx="0"/>
            <a:fontRef idx="minor"/>
          </p:style>
        </p:sp>
        <p:sp>
          <p:nvSpPr>
            <p:cNvPr id="192" name="TextBox 7"/>
            <p:cNvSpPr/>
            <p:nvPr/>
          </p:nvSpPr>
          <p:spPr>
            <a:xfrm>
              <a:off x="3061440" y="2792880"/>
              <a:ext cx="12164760" cy="4556520"/>
            </a:xfrm>
            <a:prstGeom prst="rect">
              <a:avLst/>
            </a:prstGeom>
            <a:noFill/>
            <a:ln w="0">
              <a:noFill/>
            </a:ln>
          </p:spPr>
          <p:style>
            <a:lnRef idx="0"/>
            <a:fillRef idx="0"/>
            <a:effectRef idx="0"/>
            <a:fontRef idx="minor"/>
          </p:style>
        </p:sp>
      </p:grpSp>
      <p:sp>
        <p:nvSpPr>
          <p:cNvPr id="193" name="TextBox 8"/>
          <p:cNvSpPr/>
          <p:nvPr/>
        </p:nvSpPr>
        <p:spPr>
          <a:xfrm>
            <a:off x="3332880" y="2723760"/>
            <a:ext cx="11622240" cy="4714200"/>
          </a:xfrm>
          <a:prstGeom prst="rect">
            <a:avLst/>
          </a:prstGeom>
          <a:noFill/>
          <a:ln w="0">
            <a:noFill/>
          </a:ln>
        </p:spPr>
        <p:style>
          <a:lnRef idx="0"/>
          <a:fillRef idx="0"/>
          <a:effectRef idx="0"/>
          <a:fontRef idx="minor"/>
        </p:style>
        <p:txBody>
          <a:bodyPr lIns="0" rIns="0" tIns="0" bIns="0" anchor="t">
            <a:spAutoFit/>
          </a:bodyPr>
          <a:p>
            <a:pPr algn="ctr">
              <a:lnSpc>
                <a:spcPts val="18561"/>
              </a:lnSpc>
              <a:buNone/>
              <a:tabLst>
                <a:tab algn="l" pos="0"/>
              </a:tabLst>
            </a:pPr>
            <a:r>
              <a:rPr b="0" lang="en-US" sz="13250" spc="-1" strike="noStrike">
                <a:solidFill>
                  <a:srgbClr val="ffffff"/>
                </a:solidFill>
                <a:latin typeface="Open Sans Extra Bold"/>
              </a:rPr>
              <a:t>TEST DE LA PARTIE 2D</a:t>
            </a:r>
            <a:endParaRPr b="0" lang="en-US" sz="13250" spc="-1" strike="noStrike">
              <a:latin typeface="Arial"/>
            </a:endParaRPr>
          </a:p>
        </p:txBody>
      </p:sp>
      <p:grpSp>
        <p:nvGrpSpPr>
          <p:cNvPr id="194" name="Group 9"/>
          <p:cNvGrpSpPr/>
          <p:nvPr/>
        </p:nvGrpSpPr>
        <p:grpSpPr>
          <a:xfrm>
            <a:off x="0" y="10062000"/>
            <a:ext cx="84960" cy="224640"/>
            <a:chOff x="0" y="10062000"/>
            <a:chExt cx="84960" cy="224640"/>
          </a:xfrm>
        </p:grpSpPr>
        <p:sp>
          <p:nvSpPr>
            <p:cNvPr id="195" name="Freeform 10"/>
            <p:cNvSpPr/>
            <p:nvPr/>
          </p:nvSpPr>
          <p:spPr>
            <a:xfrm>
              <a:off x="0" y="10206720"/>
              <a:ext cx="84960" cy="79920"/>
            </a:xfrm>
            <a:custGeom>
              <a:avLst/>
              <a:gdLst/>
              <a:ahLst/>
              <a:rect l="l" t="t" r="r" b="b"/>
              <a:pathLst>
                <a:path w="22477" h="21162">
                  <a:moveTo>
                    <a:pt x="0" y="0"/>
                  </a:moveTo>
                  <a:lnTo>
                    <a:pt x="22477" y="0"/>
                  </a:lnTo>
                  <a:lnTo>
                    <a:pt x="22477" y="21162"/>
                  </a:lnTo>
                  <a:lnTo>
                    <a:pt x="0" y="21162"/>
                  </a:lnTo>
                  <a:close/>
                </a:path>
              </a:pathLst>
            </a:custGeom>
            <a:solidFill>
              <a:srgbClr val="ffde59"/>
            </a:solidFill>
            <a:ln w="0">
              <a:noFill/>
            </a:ln>
          </p:spPr>
          <p:style>
            <a:lnRef idx="0"/>
            <a:fillRef idx="0"/>
            <a:effectRef idx="0"/>
            <a:fontRef idx="minor"/>
          </p:style>
        </p:sp>
        <p:sp>
          <p:nvSpPr>
            <p:cNvPr id="196" name="TextBox 11"/>
            <p:cNvSpPr/>
            <p:nvPr/>
          </p:nvSpPr>
          <p:spPr>
            <a:xfrm>
              <a:off x="0" y="10062000"/>
              <a:ext cx="84960" cy="22464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97" name="Freeform 2"/>
          <p:cNvSpPr/>
          <p:nvPr/>
        </p:nvSpPr>
        <p:spPr>
          <a:xfrm>
            <a:off x="113400" y="8840160"/>
            <a:ext cx="5841360" cy="1153440"/>
          </a:xfrm>
          <a:custGeom>
            <a:avLst/>
            <a:gdLst/>
            <a:ahLst/>
            <a:rect l="l" t="t" r="r" b="b"/>
            <a:pathLst>
              <a:path w="5841799" h="1153755">
                <a:moveTo>
                  <a:pt x="0" y="0"/>
                </a:moveTo>
                <a:lnTo>
                  <a:pt x="5841799" y="0"/>
                </a:lnTo>
                <a:lnTo>
                  <a:pt x="5841799" y="1153756"/>
                </a:lnTo>
                <a:lnTo>
                  <a:pt x="0" y="1153756"/>
                </a:lnTo>
                <a:lnTo>
                  <a:pt x="0" y="0"/>
                </a:lnTo>
                <a:close/>
              </a:path>
            </a:pathLst>
          </a:custGeom>
          <a:blipFill rotWithShape="0">
            <a:blip r:embed="rId1"/>
            <a:srcRect/>
            <a:stretch/>
          </a:blipFill>
          <a:ln w="0">
            <a:noFill/>
          </a:ln>
        </p:spPr>
        <p:style>
          <a:lnRef idx="0"/>
          <a:fillRef idx="0"/>
          <a:effectRef idx="0"/>
          <a:fontRef idx="minor"/>
        </p:style>
      </p:sp>
      <p:sp>
        <p:nvSpPr>
          <p:cNvPr id="198" name="Freeform 3"/>
          <p:cNvSpPr/>
          <p:nvPr/>
        </p:nvSpPr>
        <p:spPr>
          <a:xfrm>
            <a:off x="6358680" y="8681400"/>
            <a:ext cx="5841360" cy="1153440"/>
          </a:xfrm>
          <a:custGeom>
            <a:avLst/>
            <a:gdLst/>
            <a:ahLst/>
            <a:rect l="l" t="t" r="r" b="b"/>
            <a:pathLst>
              <a:path w="5841799" h="1153755">
                <a:moveTo>
                  <a:pt x="0" y="0"/>
                </a:moveTo>
                <a:lnTo>
                  <a:pt x="5841799" y="0"/>
                </a:lnTo>
                <a:lnTo>
                  <a:pt x="5841799" y="1153756"/>
                </a:lnTo>
                <a:lnTo>
                  <a:pt x="0" y="1153756"/>
                </a:lnTo>
                <a:lnTo>
                  <a:pt x="0" y="0"/>
                </a:lnTo>
                <a:close/>
              </a:path>
            </a:pathLst>
          </a:custGeom>
          <a:blipFill rotWithShape="0">
            <a:blip r:embed="rId2"/>
            <a:srcRect/>
            <a:stretch/>
          </a:blipFill>
          <a:ln w="0">
            <a:noFill/>
          </a:ln>
        </p:spPr>
        <p:style>
          <a:lnRef idx="0"/>
          <a:fillRef idx="0"/>
          <a:effectRef idx="0"/>
          <a:fontRef idx="minor"/>
        </p:style>
      </p:sp>
      <p:sp>
        <p:nvSpPr>
          <p:cNvPr id="199" name="Freeform 4"/>
          <p:cNvSpPr/>
          <p:nvPr/>
        </p:nvSpPr>
        <p:spPr>
          <a:xfrm>
            <a:off x="12349440" y="8625960"/>
            <a:ext cx="5841360" cy="1153440"/>
          </a:xfrm>
          <a:custGeom>
            <a:avLst/>
            <a:gdLst/>
            <a:ahLst/>
            <a:rect l="l" t="t" r="r" b="b"/>
            <a:pathLst>
              <a:path w="5841799" h="1153755">
                <a:moveTo>
                  <a:pt x="0" y="0"/>
                </a:moveTo>
                <a:lnTo>
                  <a:pt x="5841799" y="0"/>
                </a:lnTo>
                <a:lnTo>
                  <a:pt x="5841799" y="1153755"/>
                </a:lnTo>
                <a:lnTo>
                  <a:pt x="0" y="1153755"/>
                </a:lnTo>
                <a:lnTo>
                  <a:pt x="0" y="0"/>
                </a:lnTo>
                <a:close/>
              </a:path>
            </a:pathLst>
          </a:custGeom>
          <a:blipFill rotWithShape="0">
            <a:blip r:embed="rId3"/>
            <a:srcRect/>
            <a:stretch/>
          </a:blipFill>
          <a:ln w="0">
            <a:noFill/>
          </a:ln>
        </p:spPr>
        <p:style>
          <a:lnRef idx="0"/>
          <a:fillRef idx="0"/>
          <a:effectRef idx="0"/>
          <a:fontRef idx="minor"/>
        </p:style>
      </p:sp>
      <p:grpSp>
        <p:nvGrpSpPr>
          <p:cNvPr id="200" name="Group 5"/>
          <p:cNvGrpSpPr/>
          <p:nvPr/>
        </p:nvGrpSpPr>
        <p:grpSpPr>
          <a:xfrm>
            <a:off x="12214080" y="3155400"/>
            <a:ext cx="5841360" cy="5844960"/>
            <a:chOff x="12214080" y="3155400"/>
            <a:chExt cx="5841360" cy="5844960"/>
          </a:xfrm>
        </p:grpSpPr>
        <p:sp>
          <p:nvSpPr>
            <p:cNvPr id="201" name="Freeform 6"/>
            <p:cNvSpPr/>
            <p:nvPr/>
          </p:nvSpPr>
          <p:spPr>
            <a:xfrm>
              <a:off x="1221408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202" name="TextBox 7"/>
            <p:cNvSpPr/>
            <p:nvPr/>
          </p:nvSpPr>
          <p:spPr>
            <a:xfrm>
              <a:off x="1221408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203" name="Group 8"/>
          <p:cNvGrpSpPr/>
          <p:nvPr/>
        </p:nvGrpSpPr>
        <p:grpSpPr>
          <a:xfrm>
            <a:off x="6224760" y="3155400"/>
            <a:ext cx="5841360" cy="5844960"/>
            <a:chOff x="6224760" y="3155400"/>
            <a:chExt cx="5841360" cy="5844960"/>
          </a:xfrm>
        </p:grpSpPr>
        <p:sp>
          <p:nvSpPr>
            <p:cNvPr id="204" name="Freeform 9"/>
            <p:cNvSpPr/>
            <p:nvPr/>
          </p:nvSpPr>
          <p:spPr>
            <a:xfrm>
              <a:off x="622476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205" name="TextBox 10"/>
            <p:cNvSpPr/>
            <p:nvPr/>
          </p:nvSpPr>
          <p:spPr>
            <a:xfrm>
              <a:off x="622476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206" name="Group 11"/>
          <p:cNvGrpSpPr/>
          <p:nvPr/>
        </p:nvGrpSpPr>
        <p:grpSpPr>
          <a:xfrm>
            <a:off x="222480" y="3155400"/>
            <a:ext cx="5841360" cy="5844960"/>
            <a:chOff x="222480" y="3155400"/>
            <a:chExt cx="5841360" cy="5844960"/>
          </a:xfrm>
        </p:grpSpPr>
        <p:sp>
          <p:nvSpPr>
            <p:cNvPr id="207" name="Freeform 12"/>
            <p:cNvSpPr/>
            <p:nvPr/>
          </p:nvSpPr>
          <p:spPr>
            <a:xfrm>
              <a:off x="222480" y="3298680"/>
              <a:ext cx="5841360" cy="5701680"/>
            </a:xfrm>
            <a:custGeom>
              <a:avLst/>
              <a:gdLst/>
              <a:ahLst/>
              <a:rect l="l" t="t" r="r" b="b"/>
              <a:pathLst>
                <a:path w="1554321" h="1517180">
                  <a:moveTo>
                    <a:pt x="58312" y="0"/>
                  </a:moveTo>
                  <a:lnTo>
                    <a:pt x="1496009" y="0"/>
                  </a:lnTo>
                  <a:cubicBezTo>
                    <a:pt x="1511474" y="0"/>
                    <a:pt x="1526306" y="6144"/>
                    <a:pt x="1537241" y="17079"/>
                  </a:cubicBezTo>
                  <a:cubicBezTo>
                    <a:pt x="1548177" y="28015"/>
                    <a:pt x="1554321" y="42846"/>
                    <a:pt x="1554321" y="58312"/>
                  </a:cubicBezTo>
                  <a:lnTo>
                    <a:pt x="1554321" y="1458868"/>
                  </a:lnTo>
                  <a:cubicBezTo>
                    <a:pt x="1554321" y="1474333"/>
                    <a:pt x="1548177" y="1489165"/>
                    <a:pt x="1537241" y="1500101"/>
                  </a:cubicBezTo>
                  <a:cubicBezTo>
                    <a:pt x="1526306" y="1511036"/>
                    <a:pt x="1511474" y="1517180"/>
                    <a:pt x="1496009" y="1517180"/>
                  </a:cubicBezTo>
                  <a:lnTo>
                    <a:pt x="58312" y="1517180"/>
                  </a:lnTo>
                  <a:cubicBezTo>
                    <a:pt x="42846" y="1517180"/>
                    <a:pt x="28015" y="1511036"/>
                    <a:pt x="17079" y="1500101"/>
                  </a:cubicBezTo>
                  <a:cubicBezTo>
                    <a:pt x="6144" y="1489165"/>
                    <a:pt x="0" y="1474333"/>
                    <a:pt x="0" y="1458868"/>
                  </a:cubicBezTo>
                  <a:lnTo>
                    <a:pt x="0" y="58312"/>
                  </a:lnTo>
                  <a:cubicBezTo>
                    <a:pt x="0" y="42846"/>
                    <a:pt x="6144" y="28015"/>
                    <a:pt x="17079" y="17079"/>
                  </a:cubicBezTo>
                  <a:cubicBezTo>
                    <a:pt x="28015" y="6144"/>
                    <a:pt x="42846" y="0"/>
                    <a:pt x="58312" y="0"/>
                  </a:cubicBezTo>
                  <a:close/>
                </a:path>
              </a:pathLst>
            </a:custGeom>
            <a:solidFill>
              <a:srgbClr val="fdfdfd"/>
            </a:solidFill>
            <a:ln w="0">
              <a:noFill/>
            </a:ln>
          </p:spPr>
          <p:style>
            <a:lnRef idx="0"/>
            <a:fillRef idx="0"/>
            <a:effectRef idx="0"/>
            <a:fontRef idx="minor"/>
          </p:style>
        </p:sp>
        <p:sp>
          <p:nvSpPr>
            <p:cNvPr id="208" name="TextBox 13"/>
            <p:cNvSpPr/>
            <p:nvPr/>
          </p:nvSpPr>
          <p:spPr>
            <a:xfrm>
              <a:off x="222480" y="3155400"/>
              <a:ext cx="5841360" cy="584496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buNone/>
              </a:pPr>
              <a:endParaRPr b="0" lang="en-US" sz="1800" spc="-1" strike="noStrike">
                <a:latin typeface="Arial"/>
              </a:endParaRPr>
            </a:p>
            <a:p>
              <a:pPr algn="ctr">
                <a:lnSpc>
                  <a:spcPts val="2659"/>
                </a:lnSpc>
                <a:buNone/>
              </a:pPr>
              <a:endParaRPr b="0" lang="en-US" sz="1800" spc="-1" strike="noStrike">
                <a:latin typeface="Arial"/>
              </a:endParaRPr>
            </a:p>
          </p:txBody>
        </p:sp>
      </p:grpSp>
      <p:grpSp>
        <p:nvGrpSpPr>
          <p:cNvPr id="209" name="Group 14"/>
          <p:cNvGrpSpPr/>
          <p:nvPr/>
        </p:nvGrpSpPr>
        <p:grpSpPr>
          <a:xfrm>
            <a:off x="-2124000" y="-2346480"/>
            <a:ext cx="4692600" cy="4692600"/>
            <a:chOff x="-2124000" y="-2346480"/>
            <a:chExt cx="4692600" cy="4692600"/>
          </a:xfrm>
        </p:grpSpPr>
        <p:sp>
          <p:nvSpPr>
            <p:cNvPr id="210" name="Freeform 15"/>
            <p:cNvSpPr/>
            <p:nvPr/>
          </p:nvSpPr>
          <p:spPr>
            <a:xfrm>
              <a:off x="-2124000" y="-234648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sp>
        <p:sp>
          <p:nvSpPr>
            <p:cNvPr id="211" name="TextBox 16"/>
            <p:cNvSpPr/>
            <p:nvPr/>
          </p:nvSpPr>
          <p:spPr>
            <a:xfrm>
              <a:off x="-1684080" y="-2126520"/>
              <a:ext cx="3812760" cy="4032720"/>
            </a:xfrm>
            <a:prstGeom prst="rect">
              <a:avLst/>
            </a:prstGeom>
            <a:noFill/>
            <a:ln w="0">
              <a:noFill/>
            </a:ln>
          </p:spPr>
          <p:style>
            <a:lnRef idx="0"/>
            <a:fillRef idx="0"/>
            <a:effectRef idx="0"/>
            <a:fontRef idx="minor"/>
          </p:style>
        </p:sp>
      </p:grpSp>
      <p:grpSp>
        <p:nvGrpSpPr>
          <p:cNvPr id="212" name="Group 17"/>
          <p:cNvGrpSpPr/>
          <p:nvPr/>
        </p:nvGrpSpPr>
        <p:grpSpPr>
          <a:xfrm>
            <a:off x="15573600" y="7940520"/>
            <a:ext cx="4692600" cy="4692600"/>
            <a:chOff x="15573600" y="7940520"/>
            <a:chExt cx="4692600" cy="4692600"/>
          </a:xfrm>
        </p:grpSpPr>
        <p:sp>
          <p:nvSpPr>
            <p:cNvPr id="213" name="Freeform 18"/>
            <p:cNvSpPr/>
            <p:nvPr/>
          </p:nvSpPr>
          <p:spPr>
            <a:xfrm>
              <a:off x="15573600" y="794052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fffff">
                  <a:alpha val="16000"/>
                </a:srgbClr>
              </a:solidFill>
              <a:miter/>
            </a:ln>
          </p:spPr>
          <p:style>
            <a:lnRef idx="0"/>
            <a:fillRef idx="0"/>
            <a:effectRef idx="0"/>
            <a:fontRef idx="minor"/>
          </p:style>
        </p:sp>
        <p:sp>
          <p:nvSpPr>
            <p:cNvPr id="214" name="TextBox 19"/>
            <p:cNvSpPr/>
            <p:nvPr/>
          </p:nvSpPr>
          <p:spPr>
            <a:xfrm>
              <a:off x="16013520" y="8160480"/>
              <a:ext cx="3812760" cy="4032720"/>
            </a:xfrm>
            <a:prstGeom prst="rect">
              <a:avLst/>
            </a:prstGeom>
            <a:noFill/>
            <a:ln w="0">
              <a:noFill/>
            </a:ln>
          </p:spPr>
          <p:style>
            <a:lnRef idx="0"/>
            <a:fillRef idx="0"/>
            <a:effectRef idx="0"/>
            <a:fontRef idx="minor"/>
          </p:style>
        </p:sp>
      </p:grpSp>
      <p:grpSp>
        <p:nvGrpSpPr>
          <p:cNvPr id="215" name="Group 20"/>
          <p:cNvGrpSpPr/>
          <p:nvPr/>
        </p:nvGrpSpPr>
        <p:grpSpPr>
          <a:xfrm>
            <a:off x="12349440" y="3448080"/>
            <a:ext cx="5569560" cy="4492080"/>
            <a:chOff x="12349440" y="3448080"/>
            <a:chExt cx="5569560" cy="4492080"/>
          </a:xfrm>
        </p:grpSpPr>
        <p:sp>
          <p:nvSpPr>
            <p:cNvPr id="216" name="Freeform 21"/>
            <p:cNvSpPr/>
            <p:nvPr/>
          </p:nvSpPr>
          <p:spPr>
            <a:xfrm>
              <a:off x="12349440" y="3448080"/>
              <a:ext cx="5569560" cy="4492080"/>
            </a:xfrm>
            <a:custGeom>
              <a:avLst/>
              <a:gdLst/>
              <a:ahLst/>
              <a:rect l="l" t="t" r="r" b="b"/>
              <a:pathLst>
                <a:path w="11287760" h="9104127">
                  <a:moveTo>
                    <a:pt x="0" y="8350306"/>
                  </a:moveTo>
                  <a:lnTo>
                    <a:pt x="0" y="753822"/>
                  </a:lnTo>
                  <a:cubicBezTo>
                    <a:pt x="0" y="336853"/>
                    <a:pt x="234950" y="0"/>
                    <a:pt x="525780" y="0"/>
                  </a:cubicBezTo>
                  <a:lnTo>
                    <a:pt x="10761980" y="0"/>
                  </a:lnTo>
                  <a:cubicBezTo>
                    <a:pt x="11052810" y="0"/>
                    <a:pt x="11287760" y="336853"/>
                    <a:pt x="11287760" y="753822"/>
                  </a:cubicBezTo>
                  <a:lnTo>
                    <a:pt x="11287760" y="8348485"/>
                  </a:lnTo>
                  <a:cubicBezTo>
                    <a:pt x="11287760" y="8765454"/>
                    <a:pt x="11052810" y="9102307"/>
                    <a:pt x="10761980" y="9102307"/>
                  </a:cubicBezTo>
                  <a:lnTo>
                    <a:pt x="525780" y="9102307"/>
                  </a:lnTo>
                  <a:cubicBezTo>
                    <a:pt x="236220" y="9104127"/>
                    <a:pt x="0" y="8767275"/>
                    <a:pt x="0" y="8350306"/>
                  </a:cubicBezTo>
                  <a:close/>
                </a:path>
              </a:pathLst>
            </a:custGeom>
            <a:noFill/>
            <a:ln w="12700">
              <a:solidFill>
                <a:srgbClr val="000000"/>
              </a:solidFill>
              <a:round/>
            </a:ln>
          </p:spPr>
          <p:style>
            <a:lnRef idx="0"/>
            <a:fillRef idx="0"/>
            <a:effectRef idx="0"/>
            <a:fontRef idx="minor"/>
          </p:style>
        </p:sp>
      </p:grpSp>
      <p:grpSp>
        <p:nvGrpSpPr>
          <p:cNvPr id="217" name="Group 22"/>
          <p:cNvGrpSpPr/>
          <p:nvPr/>
        </p:nvGrpSpPr>
        <p:grpSpPr>
          <a:xfrm>
            <a:off x="6358680" y="3448080"/>
            <a:ext cx="5569560" cy="4492080"/>
            <a:chOff x="6358680" y="3448080"/>
            <a:chExt cx="5569560" cy="4492080"/>
          </a:xfrm>
        </p:grpSpPr>
        <p:sp>
          <p:nvSpPr>
            <p:cNvPr id="218" name="Freeform 23"/>
            <p:cNvSpPr/>
            <p:nvPr/>
          </p:nvSpPr>
          <p:spPr>
            <a:xfrm>
              <a:off x="6358680" y="3448080"/>
              <a:ext cx="5569560" cy="4492080"/>
            </a:xfrm>
            <a:custGeom>
              <a:avLst/>
              <a:gdLst/>
              <a:ahLst/>
              <a:rect l="l" t="t" r="r" b="b"/>
              <a:pathLst>
                <a:path w="11287760" h="9104127">
                  <a:moveTo>
                    <a:pt x="0" y="8350306"/>
                  </a:moveTo>
                  <a:lnTo>
                    <a:pt x="0" y="753822"/>
                  </a:lnTo>
                  <a:cubicBezTo>
                    <a:pt x="0" y="336853"/>
                    <a:pt x="234950" y="0"/>
                    <a:pt x="525780" y="0"/>
                  </a:cubicBezTo>
                  <a:lnTo>
                    <a:pt x="10761980" y="0"/>
                  </a:lnTo>
                  <a:cubicBezTo>
                    <a:pt x="11052810" y="0"/>
                    <a:pt x="11287760" y="336853"/>
                    <a:pt x="11287760" y="753822"/>
                  </a:cubicBezTo>
                  <a:lnTo>
                    <a:pt x="11287760" y="8348485"/>
                  </a:lnTo>
                  <a:cubicBezTo>
                    <a:pt x="11287760" y="8765454"/>
                    <a:pt x="11052810" y="9102307"/>
                    <a:pt x="10761980" y="9102307"/>
                  </a:cubicBezTo>
                  <a:lnTo>
                    <a:pt x="525780" y="9102307"/>
                  </a:lnTo>
                  <a:cubicBezTo>
                    <a:pt x="236220" y="9104127"/>
                    <a:pt x="0" y="8767275"/>
                    <a:pt x="0" y="8350306"/>
                  </a:cubicBezTo>
                  <a:close/>
                </a:path>
              </a:pathLst>
            </a:custGeom>
            <a:blipFill rotWithShape="0">
              <a:blip r:embed="rId4"/>
              <a:srcRect/>
              <a:stretch/>
            </a:blipFill>
            <a:ln w="0">
              <a:noFill/>
            </a:ln>
          </p:spPr>
          <p:style>
            <a:lnRef idx="0"/>
            <a:fillRef idx="0"/>
            <a:effectRef idx="0"/>
            <a:fontRef idx="minor"/>
          </p:style>
        </p:sp>
      </p:grpSp>
      <p:grpSp>
        <p:nvGrpSpPr>
          <p:cNvPr id="219" name="Group 24"/>
          <p:cNvGrpSpPr/>
          <p:nvPr/>
        </p:nvGrpSpPr>
        <p:grpSpPr>
          <a:xfrm>
            <a:off x="368280" y="3630600"/>
            <a:ext cx="5569560" cy="4126680"/>
            <a:chOff x="368280" y="3630600"/>
            <a:chExt cx="5569560" cy="4126680"/>
          </a:xfrm>
        </p:grpSpPr>
        <p:sp>
          <p:nvSpPr>
            <p:cNvPr id="220" name="Freeform 25"/>
            <p:cNvSpPr/>
            <p:nvPr/>
          </p:nvSpPr>
          <p:spPr>
            <a:xfrm>
              <a:off x="368280" y="3630600"/>
              <a:ext cx="5569560" cy="4126680"/>
            </a:xfrm>
            <a:custGeom>
              <a:avLst/>
              <a:gdLst/>
              <a:ahLst/>
              <a:rect l="l" t="t" r="r" b="b"/>
              <a:pathLst>
                <a:path w="11287760" h="8363412">
                  <a:moveTo>
                    <a:pt x="0" y="7670922"/>
                  </a:moveTo>
                  <a:lnTo>
                    <a:pt x="0" y="692491"/>
                  </a:lnTo>
                  <a:cubicBezTo>
                    <a:pt x="0" y="309446"/>
                    <a:pt x="234950" y="0"/>
                    <a:pt x="525780" y="0"/>
                  </a:cubicBezTo>
                  <a:lnTo>
                    <a:pt x="10761980" y="0"/>
                  </a:lnTo>
                  <a:cubicBezTo>
                    <a:pt x="11052810" y="0"/>
                    <a:pt x="11287760" y="309446"/>
                    <a:pt x="11287760" y="692491"/>
                  </a:cubicBezTo>
                  <a:lnTo>
                    <a:pt x="11287760" y="7669249"/>
                  </a:lnTo>
                  <a:cubicBezTo>
                    <a:pt x="11287760" y="8052293"/>
                    <a:pt x="11052810" y="8361740"/>
                    <a:pt x="10761980" y="8361740"/>
                  </a:cubicBezTo>
                  <a:lnTo>
                    <a:pt x="525780" y="8361740"/>
                  </a:lnTo>
                  <a:cubicBezTo>
                    <a:pt x="236220" y="8363412"/>
                    <a:pt x="0" y="8053966"/>
                    <a:pt x="0" y="7670922"/>
                  </a:cubicBezTo>
                  <a:close/>
                </a:path>
              </a:pathLst>
            </a:custGeom>
            <a:blipFill rotWithShape="0">
              <a:blip r:embed="rId5"/>
              <a:srcRect/>
              <a:stretch/>
            </a:blipFill>
            <a:ln w="0">
              <a:noFill/>
            </a:ln>
          </p:spPr>
          <p:style>
            <a:lnRef idx="0"/>
            <a:fillRef idx="0"/>
            <a:effectRef idx="0"/>
            <a:fontRef idx="minor"/>
          </p:style>
        </p:sp>
      </p:grpSp>
      <p:grpSp>
        <p:nvGrpSpPr>
          <p:cNvPr id="221" name="Group 26"/>
          <p:cNvGrpSpPr/>
          <p:nvPr/>
        </p:nvGrpSpPr>
        <p:grpSpPr>
          <a:xfrm>
            <a:off x="12362040" y="3448080"/>
            <a:ext cx="5569560" cy="4492080"/>
            <a:chOff x="12362040" y="3448080"/>
            <a:chExt cx="5569560" cy="4492080"/>
          </a:xfrm>
        </p:grpSpPr>
        <p:sp>
          <p:nvSpPr>
            <p:cNvPr id="222" name="Freeform 27"/>
            <p:cNvSpPr/>
            <p:nvPr/>
          </p:nvSpPr>
          <p:spPr>
            <a:xfrm>
              <a:off x="12362040" y="3448080"/>
              <a:ext cx="5569560" cy="4492080"/>
            </a:xfrm>
            <a:custGeom>
              <a:avLst/>
              <a:gdLst/>
              <a:ahLst/>
              <a:rect l="l" t="t" r="r" b="b"/>
              <a:pathLst>
                <a:path w="11287760" h="9104127">
                  <a:moveTo>
                    <a:pt x="0" y="8350306"/>
                  </a:moveTo>
                  <a:lnTo>
                    <a:pt x="0" y="753822"/>
                  </a:lnTo>
                  <a:cubicBezTo>
                    <a:pt x="0" y="336853"/>
                    <a:pt x="234950" y="0"/>
                    <a:pt x="525780" y="0"/>
                  </a:cubicBezTo>
                  <a:lnTo>
                    <a:pt x="10761980" y="0"/>
                  </a:lnTo>
                  <a:cubicBezTo>
                    <a:pt x="11052810" y="0"/>
                    <a:pt x="11287760" y="336853"/>
                    <a:pt x="11287760" y="753822"/>
                  </a:cubicBezTo>
                  <a:lnTo>
                    <a:pt x="11287760" y="8348485"/>
                  </a:lnTo>
                  <a:cubicBezTo>
                    <a:pt x="11287760" y="8765454"/>
                    <a:pt x="11052810" y="9102307"/>
                    <a:pt x="10761980" y="9102307"/>
                  </a:cubicBezTo>
                  <a:lnTo>
                    <a:pt x="525780" y="9102307"/>
                  </a:lnTo>
                  <a:cubicBezTo>
                    <a:pt x="236220" y="9104127"/>
                    <a:pt x="0" y="8767275"/>
                    <a:pt x="0" y="8350306"/>
                  </a:cubicBezTo>
                  <a:close/>
                </a:path>
              </a:pathLst>
            </a:custGeom>
            <a:blipFill rotWithShape="0">
              <a:blip r:embed="rId6"/>
              <a:srcRect/>
              <a:stretch/>
            </a:blipFill>
            <a:ln w="0">
              <a:noFill/>
            </a:ln>
          </p:spPr>
          <p:style>
            <a:lnRef idx="0"/>
            <a:fillRef idx="0"/>
            <a:effectRef idx="0"/>
            <a:fontRef idx="minor"/>
          </p:style>
        </p:sp>
      </p:grpSp>
      <p:sp>
        <p:nvSpPr>
          <p:cNvPr id="223" name="TextBox 28"/>
          <p:cNvSpPr/>
          <p:nvPr/>
        </p:nvSpPr>
        <p:spPr>
          <a:xfrm>
            <a:off x="5416920" y="1886040"/>
            <a:ext cx="7453440" cy="907920"/>
          </a:xfrm>
          <a:prstGeom prst="rect">
            <a:avLst/>
          </a:prstGeom>
          <a:noFill/>
          <a:ln w="0">
            <a:noFill/>
          </a:ln>
        </p:spPr>
        <p:style>
          <a:lnRef idx="0"/>
          <a:fillRef idx="0"/>
          <a:effectRef idx="0"/>
          <a:fontRef idx="minor"/>
        </p:style>
        <p:txBody>
          <a:bodyPr lIns="0" rIns="0" tIns="0" bIns="0" anchor="t">
            <a:spAutoFit/>
          </a:bodyPr>
          <a:p>
            <a:pPr algn="ctr">
              <a:lnSpc>
                <a:spcPts val="7152"/>
              </a:lnSpc>
              <a:buNone/>
              <a:tabLst>
                <a:tab algn="l" pos="0"/>
              </a:tabLst>
            </a:pPr>
            <a:r>
              <a:rPr b="0" lang="en-US" sz="5110" spc="-1" strike="noStrike">
                <a:solidFill>
                  <a:srgbClr val="fdfdfd"/>
                </a:solidFill>
                <a:latin typeface="Open Sans Extra Bold"/>
              </a:rPr>
              <a:t>La Partie 3D</a:t>
            </a:r>
            <a:endParaRPr b="0" lang="en-US" sz="5110" spc="-1" strike="noStrike">
              <a:latin typeface="Arial"/>
            </a:endParaRPr>
          </a:p>
        </p:txBody>
      </p:sp>
      <p:sp>
        <p:nvSpPr>
          <p:cNvPr id="224" name="TextBox 29"/>
          <p:cNvSpPr/>
          <p:nvPr/>
        </p:nvSpPr>
        <p:spPr>
          <a:xfrm>
            <a:off x="963720" y="7821000"/>
            <a:ext cx="4359240" cy="1056600"/>
          </a:xfrm>
          <a:prstGeom prst="rect">
            <a:avLst/>
          </a:prstGeom>
          <a:noFill/>
          <a:ln w="0">
            <a:noFill/>
          </a:ln>
        </p:spPr>
        <p:style>
          <a:lnRef idx="0"/>
          <a:fillRef idx="0"/>
          <a:effectRef idx="0"/>
          <a:fontRef idx="minor"/>
        </p:style>
        <p:txBody>
          <a:bodyPr lIns="0" rIns="0" tIns="0" bIns="0" anchor="t">
            <a:spAutoFit/>
          </a:bodyPr>
          <a:p>
            <a:pPr algn="ctr">
              <a:lnSpc>
                <a:spcPts val="4158"/>
              </a:lnSpc>
              <a:buNone/>
              <a:tabLst>
                <a:tab algn="l" pos="0"/>
              </a:tabLst>
            </a:pPr>
            <a:r>
              <a:rPr b="0" lang="en-US" sz="4200" spc="-1" strike="noStrike">
                <a:solidFill>
                  <a:srgbClr val="051d40"/>
                </a:solidFill>
                <a:latin typeface="Open Sans Extra Bold"/>
              </a:rPr>
              <a:t>Présentation générale</a:t>
            </a:r>
            <a:endParaRPr b="0" lang="en-US" sz="4200" spc="-1" strike="noStrike">
              <a:latin typeface="Arial"/>
            </a:endParaRPr>
          </a:p>
        </p:txBody>
      </p:sp>
      <p:sp>
        <p:nvSpPr>
          <p:cNvPr id="225" name="TextBox 30"/>
          <p:cNvSpPr/>
          <p:nvPr/>
        </p:nvSpPr>
        <p:spPr>
          <a:xfrm>
            <a:off x="6004440" y="8028720"/>
            <a:ext cx="6209280" cy="852840"/>
          </a:xfrm>
          <a:prstGeom prst="rect">
            <a:avLst/>
          </a:prstGeom>
          <a:noFill/>
          <a:ln w="0">
            <a:noFill/>
          </a:ln>
        </p:spPr>
        <p:style>
          <a:lnRef idx="0"/>
          <a:fillRef idx="0"/>
          <a:effectRef idx="0"/>
          <a:fontRef idx="minor"/>
        </p:style>
        <p:txBody>
          <a:bodyPr lIns="0" rIns="0" tIns="0" bIns="0" anchor="t">
            <a:spAutoFit/>
          </a:bodyPr>
          <a:p>
            <a:pPr algn="ctr">
              <a:lnSpc>
                <a:spcPts val="6718"/>
              </a:lnSpc>
              <a:buNone/>
              <a:tabLst>
                <a:tab algn="l" pos="0"/>
              </a:tabLst>
            </a:pPr>
            <a:r>
              <a:rPr b="0" lang="en-US" sz="4800" spc="-1" strike="noStrike">
                <a:solidFill>
                  <a:srgbClr val="051d40"/>
                </a:solidFill>
                <a:latin typeface="Open Sans Extra Bold"/>
              </a:rPr>
              <a:t>Gestion des cubes</a:t>
            </a:r>
            <a:endParaRPr b="0" lang="en-US" sz="4800" spc="-1" strike="noStrike">
              <a:latin typeface="Arial"/>
            </a:endParaRPr>
          </a:p>
        </p:txBody>
      </p:sp>
      <p:sp>
        <p:nvSpPr>
          <p:cNvPr id="226" name="TextBox 31"/>
          <p:cNvSpPr/>
          <p:nvPr/>
        </p:nvSpPr>
        <p:spPr>
          <a:xfrm>
            <a:off x="13245120" y="8028720"/>
            <a:ext cx="3778920" cy="852840"/>
          </a:xfrm>
          <a:prstGeom prst="rect">
            <a:avLst/>
          </a:prstGeom>
          <a:noFill/>
          <a:ln w="0">
            <a:noFill/>
          </a:ln>
        </p:spPr>
        <p:style>
          <a:lnRef idx="0"/>
          <a:fillRef idx="0"/>
          <a:effectRef idx="0"/>
          <a:fontRef idx="minor"/>
        </p:style>
        <p:txBody>
          <a:bodyPr lIns="0" rIns="0" tIns="0" bIns="0" anchor="t">
            <a:spAutoFit/>
          </a:bodyPr>
          <a:p>
            <a:pPr algn="ctr">
              <a:lnSpc>
                <a:spcPts val="6718"/>
              </a:lnSpc>
              <a:buNone/>
              <a:tabLst>
                <a:tab algn="l" pos="0"/>
              </a:tabLst>
            </a:pPr>
            <a:r>
              <a:rPr b="0" lang="en-US" sz="4800" spc="-1" strike="noStrike">
                <a:solidFill>
                  <a:srgbClr val="051d40"/>
                </a:solidFill>
                <a:latin typeface="Open Sans Extra Bold"/>
              </a:rPr>
              <a:t>Test</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grpSp>
        <p:nvGrpSpPr>
          <p:cNvPr id="227" name="Group 2"/>
          <p:cNvGrpSpPr/>
          <p:nvPr/>
        </p:nvGrpSpPr>
        <p:grpSpPr>
          <a:xfrm>
            <a:off x="-2124000" y="-2346480"/>
            <a:ext cx="4692600" cy="4692600"/>
            <a:chOff x="-2124000" y="-2346480"/>
            <a:chExt cx="4692600" cy="4692600"/>
          </a:xfrm>
        </p:grpSpPr>
        <p:sp>
          <p:nvSpPr>
            <p:cNvPr id="228" name="Freeform 3"/>
            <p:cNvSpPr/>
            <p:nvPr/>
          </p:nvSpPr>
          <p:spPr>
            <a:xfrm>
              <a:off x="-2124000" y="-2346480"/>
              <a:ext cx="4692600" cy="46926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145da0"/>
              </a:solidFill>
              <a:miter/>
            </a:ln>
          </p:spPr>
          <p:style>
            <a:lnRef idx="0"/>
            <a:fillRef idx="0"/>
            <a:effectRef idx="0"/>
            <a:fontRef idx="minor"/>
          </p:style>
        </p:sp>
        <p:sp>
          <p:nvSpPr>
            <p:cNvPr id="229" name="TextBox 4"/>
            <p:cNvSpPr/>
            <p:nvPr/>
          </p:nvSpPr>
          <p:spPr>
            <a:xfrm>
              <a:off x="-1684080" y="-2126520"/>
              <a:ext cx="3812760" cy="4032720"/>
            </a:xfrm>
            <a:prstGeom prst="rect">
              <a:avLst/>
            </a:prstGeom>
            <a:noFill/>
            <a:ln w="0">
              <a:noFill/>
            </a:ln>
          </p:spPr>
          <p:style>
            <a:lnRef idx="0"/>
            <a:fillRef idx="0"/>
            <a:effectRef idx="0"/>
            <a:fontRef idx="minor"/>
          </p:style>
        </p:sp>
      </p:grpSp>
      <p:grpSp>
        <p:nvGrpSpPr>
          <p:cNvPr id="230" name="Group 5"/>
          <p:cNvGrpSpPr/>
          <p:nvPr/>
        </p:nvGrpSpPr>
        <p:grpSpPr>
          <a:xfrm>
            <a:off x="10239480" y="1122840"/>
            <a:ext cx="7019280" cy="10555920"/>
            <a:chOff x="10239480" y="1122840"/>
            <a:chExt cx="7019280" cy="10555920"/>
          </a:xfrm>
        </p:grpSpPr>
        <p:sp>
          <p:nvSpPr>
            <p:cNvPr id="231" name="Freeform 6"/>
            <p:cNvSpPr/>
            <p:nvPr/>
          </p:nvSpPr>
          <p:spPr>
            <a:xfrm>
              <a:off x="10239480" y="1122840"/>
              <a:ext cx="7019280" cy="10555920"/>
            </a:xfrm>
            <a:custGeom>
              <a:avLst/>
              <a:gdLst/>
              <a:ah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a:ln w="0">
              <a:noFill/>
            </a:ln>
          </p:spPr>
          <p:style>
            <a:lnRef idx="0"/>
            <a:fillRef idx="0"/>
            <a:effectRef idx="0"/>
            <a:fontRef idx="minor"/>
          </p:style>
        </p:sp>
        <p:sp>
          <p:nvSpPr>
            <p:cNvPr id="232" name="TextBox 7"/>
            <p:cNvSpPr/>
            <p:nvPr/>
          </p:nvSpPr>
          <p:spPr>
            <a:xfrm>
              <a:off x="10239480" y="2067840"/>
              <a:ext cx="7019280" cy="9610920"/>
            </a:xfrm>
            <a:prstGeom prst="rect">
              <a:avLst/>
            </a:prstGeom>
            <a:noFill/>
            <a:ln w="0">
              <a:noFill/>
            </a:ln>
          </p:spPr>
          <p:style>
            <a:lnRef idx="0"/>
            <a:fillRef idx="0"/>
            <a:effectRef idx="0"/>
            <a:fontRef idx="minor"/>
          </p:style>
        </p:sp>
      </p:grpSp>
      <p:grpSp>
        <p:nvGrpSpPr>
          <p:cNvPr id="233" name="Group 8"/>
          <p:cNvGrpSpPr/>
          <p:nvPr/>
        </p:nvGrpSpPr>
        <p:grpSpPr>
          <a:xfrm>
            <a:off x="10628280" y="1464120"/>
            <a:ext cx="6261120" cy="6261120"/>
            <a:chOff x="10628280" y="1464120"/>
            <a:chExt cx="6261120" cy="6261120"/>
          </a:xfrm>
        </p:grpSpPr>
        <p:sp>
          <p:nvSpPr>
            <p:cNvPr id="234" name="Freeform 9"/>
            <p:cNvSpPr/>
            <p:nvPr/>
          </p:nvSpPr>
          <p:spPr>
            <a:xfrm>
              <a:off x="10628280" y="1464120"/>
              <a:ext cx="6261120" cy="6261120"/>
            </a:xfrm>
            <a:custGeom>
              <a:avLst/>
              <a:gdLst/>
              <a:ah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a:ln w="0">
              <a:noFill/>
            </a:ln>
          </p:spPr>
          <p:style>
            <a:lnRef idx="0"/>
            <a:fillRef idx="0"/>
            <a:effectRef idx="0"/>
            <a:fontRef idx="minor"/>
          </p:style>
        </p:sp>
        <p:sp>
          <p:nvSpPr>
            <p:cNvPr id="235" name="Freeform 10"/>
            <p:cNvSpPr/>
            <p:nvPr/>
          </p:nvSpPr>
          <p:spPr>
            <a:xfrm>
              <a:off x="10732680" y="1568880"/>
              <a:ext cx="6051240" cy="6051240"/>
            </a:xfrm>
            <a:custGeom>
              <a:avLst/>
              <a:gdLst/>
              <a:ah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rotWithShape="0">
              <a:blip r:embed="rId1"/>
              <a:srcRect/>
              <a:stretch/>
            </a:blipFill>
            <a:ln w="0">
              <a:noFill/>
            </a:ln>
          </p:spPr>
          <p:style>
            <a:lnRef idx="0"/>
            <a:fillRef idx="0"/>
            <a:effectRef idx="0"/>
            <a:fontRef idx="minor"/>
          </p:style>
        </p:sp>
      </p:grpSp>
      <p:sp>
        <p:nvSpPr>
          <p:cNvPr id="236" name="TextBox 11"/>
          <p:cNvSpPr/>
          <p:nvPr/>
        </p:nvSpPr>
        <p:spPr>
          <a:xfrm>
            <a:off x="1518480" y="3321000"/>
            <a:ext cx="8414280" cy="2527200"/>
          </a:xfrm>
          <a:prstGeom prst="rect">
            <a:avLst/>
          </a:prstGeom>
          <a:noFill/>
          <a:ln w="0">
            <a:noFill/>
          </a:ln>
        </p:spPr>
        <p:style>
          <a:lnRef idx="0"/>
          <a:fillRef idx="0"/>
          <a:effectRef idx="0"/>
          <a:fontRef idx="minor"/>
        </p:style>
        <p:txBody>
          <a:bodyPr lIns="0" rIns="0" tIns="0" bIns="0" anchor="t">
            <a:spAutoFit/>
          </a:bodyPr>
          <a:p>
            <a:pPr>
              <a:lnSpc>
                <a:spcPts val="2843"/>
              </a:lnSpc>
              <a:buNone/>
              <a:tabLst>
                <a:tab algn="l" pos="0"/>
              </a:tabLst>
            </a:pPr>
            <a:r>
              <a:rPr b="0" lang="en-US" sz="2029" spc="-41" strike="noStrike">
                <a:solidFill>
                  <a:srgbClr val="051d40"/>
                </a:solidFill>
                <a:latin typeface="Poppins"/>
              </a:rPr>
              <a:t>Variante des polyominos les polycubes sont des structures tridimensionnelles composées de cubes unitaires connectés entre eux cela offre une plus grande variété de formes et de configurations. Ils ont les meme classification “fixe” “libre” et “unilatéraux” que les polyominos mais la nouvelle dimension offre de plus grand nombres de symétries . De plus certaines pièces ne peuvent être être rélfechie.</a:t>
            </a:r>
            <a:endParaRPr b="0" lang="en-US" sz="2029" spc="-1" strike="noStrike">
              <a:latin typeface="Arial"/>
            </a:endParaRPr>
          </a:p>
        </p:txBody>
      </p:sp>
      <p:sp>
        <p:nvSpPr>
          <p:cNvPr id="237" name="TextBox 12"/>
          <p:cNvSpPr/>
          <p:nvPr/>
        </p:nvSpPr>
        <p:spPr>
          <a:xfrm>
            <a:off x="1518480" y="2273760"/>
            <a:ext cx="5408640" cy="799920"/>
          </a:xfrm>
          <a:prstGeom prst="rect">
            <a:avLst/>
          </a:prstGeom>
          <a:noFill/>
          <a:ln w="0">
            <a:noFill/>
          </a:ln>
        </p:spPr>
        <p:style>
          <a:lnRef idx="0"/>
          <a:fillRef idx="0"/>
          <a:effectRef idx="0"/>
          <a:fontRef idx="minor"/>
        </p:style>
        <p:txBody>
          <a:bodyPr lIns="0" rIns="0" tIns="0" bIns="0" anchor="t">
            <a:spAutoFit/>
          </a:bodyPr>
          <a:p>
            <a:pPr>
              <a:lnSpc>
                <a:spcPts val="6301"/>
              </a:lnSpc>
              <a:buNone/>
            </a:pPr>
            <a:r>
              <a:rPr b="0" lang="en-US" sz="4500" spc="-1" strike="noStrike">
                <a:solidFill>
                  <a:srgbClr val="051d40"/>
                </a:solidFill>
                <a:latin typeface="Open Sans Extra Bold"/>
              </a:rPr>
              <a:t>Les Polycubes ?</a:t>
            </a:r>
            <a:endParaRPr b="0" lang="en-US" sz="4500" spc="-1" strike="noStrike">
              <a:latin typeface="Arial"/>
            </a:endParaRPr>
          </a:p>
        </p:txBody>
      </p:sp>
      <p:sp>
        <p:nvSpPr>
          <p:cNvPr id="238" name="TextBox 13"/>
          <p:cNvSpPr/>
          <p:nvPr/>
        </p:nvSpPr>
        <p:spPr>
          <a:xfrm>
            <a:off x="1518480" y="7032960"/>
            <a:ext cx="8414280" cy="1082880"/>
          </a:xfrm>
          <a:prstGeom prst="rect">
            <a:avLst/>
          </a:prstGeom>
          <a:noFill/>
          <a:ln w="0">
            <a:noFill/>
          </a:ln>
        </p:spPr>
        <p:style>
          <a:lnRef idx="0"/>
          <a:fillRef idx="0"/>
          <a:effectRef idx="0"/>
          <a:fontRef idx="minor"/>
        </p:style>
        <p:txBody>
          <a:bodyPr lIns="0" rIns="0" tIns="0" bIns="0" anchor="t">
            <a:spAutoFit/>
          </a:bodyPr>
          <a:p>
            <a:pPr>
              <a:lnSpc>
                <a:spcPts val="2843"/>
              </a:lnSpc>
              <a:buNone/>
              <a:tabLst>
                <a:tab algn="l" pos="0"/>
              </a:tabLst>
            </a:pPr>
            <a:r>
              <a:rPr b="0" lang="en-US" sz="2029" spc="-41" strike="noStrike">
                <a:solidFill>
                  <a:srgbClr val="051d40"/>
                </a:solidFill>
                <a:latin typeface="Poppins"/>
              </a:rPr>
              <a:t>Trouver une configuration efficace tout en respectant les règles les contraintes de taille, de forme et éviter les collision et les trous reste compliqué</a:t>
            </a:r>
            <a:endParaRPr b="0" lang="en-US" sz="2029" spc="-1" strike="noStrike">
              <a:latin typeface="Arial"/>
            </a:endParaRPr>
          </a:p>
        </p:txBody>
      </p:sp>
      <p:sp>
        <p:nvSpPr>
          <p:cNvPr id="239" name="TextBox 14"/>
          <p:cNvSpPr/>
          <p:nvPr/>
        </p:nvSpPr>
        <p:spPr>
          <a:xfrm>
            <a:off x="1518480" y="6458760"/>
            <a:ext cx="3723840" cy="441720"/>
          </a:xfrm>
          <a:prstGeom prst="rect">
            <a:avLst/>
          </a:prstGeom>
          <a:noFill/>
          <a:ln w="0">
            <a:noFill/>
          </a:ln>
        </p:spPr>
        <p:style>
          <a:lnRef idx="0"/>
          <a:fillRef idx="0"/>
          <a:effectRef idx="0"/>
          <a:fontRef idx="minor"/>
        </p:style>
        <p:txBody>
          <a:bodyPr lIns="0" rIns="0" tIns="0" bIns="0" anchor="t">
            <a:spAutoFit/>
          </a:bodyPr>
          <a:p>
            <a:pPr>
              <a:lnSpc>
                <a:spcPts val="3481"/>
              </a:lnSpc>
              <a:buNone/>
            </a:pPr>
            <a:r>
              <a:rPr b="0" lang="en-US" sz="2490" spc="-1" strike="noStrike">
                <a:solidFill>
                  <a:srgbClr val="051d40"/>
                </a:solidFill>
                <a:latin typeface="Open Sans Extra Bold"/>
              </a:rPr>
              <a:t>Problématique </a:t>
            </a:r>
            <a:endParaRPr b="0" lang="en-US" sz="2490" spc="-1" strike="noStrike">
              <a:latin typeface="Arial"/>
            </a:endParaRPr>
          </a:p>
        </p:txBody>
      </p:sp>
      <p:sp>
        <p:nvSpPr>
          <p:cNvPr id="240" name="TextBox 15"/>
          <p:cNvSpPr/>
          <p:nvPr/>
        </p:nvSpPr>
        <p:spPr>
          <a:xfrm>
            <a:off x="9112680" y="4962960"/>
            <a:ext cx="62280" cy="337320"/>
          </a:xfrm>
          <a:prstGeom prst="rect">
            <a:avLst/>
          </a:prstGeom>
          <a:noFill/>
          <a:ln w="0">
            <a:noFill/>
          </a:ln>
        </p:spPr>
        <p:style>
          <a:lnRef idx="0"/>
          <a:fillRef idx="0"/>
          <a:effectRef idx="0"/>
          <a:fontRef idx="minor"/>
        </p:style>
        <p:txBody>
          <a:bodyPr lIns="0" rIns="0" tIns="0" bIns="0" anchor="t">
            <a:spAutoFit/>
          </a:bodyPr>
          <a:p>
            <a:pPr algn="ctr">
              <a:lnSpc>
                <a:spcPts val="2659"/>
              </a:lnSpc>
              <a:buNone/>
            </a:pPr>
            <a:r>
              <a:rPr b="0" lang="en-US" sz="1900" spc="-1" strike="noStrike">
                <a:solidFill>
                  <a:srgbClr val="051d40"/>
                </a:solidFill>
                <a:latin typeface="Open Sans Extra Bold"/>
              </a:rPr>
              <a:t> </a:t>
            </a:r>
            <a:endParaRPr b="0" lang="en-US" sz="1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53</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DAGIj6BczUo</dc:identifier>
  <dc:language>en-US</dc:language>
  <cp:lastModifiedBy/>
  <dcterms:modified xsi:type="dcterms:W3CDTF">2024-06-19T15:00:46Z</dcterms:modified>
  <cp:revision>3</cp:revision>
  <dc:subject/>
  <dc:title>Pavages de Polyominos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